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8" r:id="rId2"/>
    <p:sldId id="264" r:id="rId3"/>
    <p:sldId id="257" r:id="rId4"/>
    <p:sldId id="258" r:id="rId5"/>
    <p:sldId id="267" r:id="rId6"/>
    <p:sldId id="270" r:id="rId7"/>
    <p:sldId id="266" r:id="rId8"/>
    <p:sldId id="261" r:id="rId9"/>
    <p:sldId id="271" r:id="rId10"/>
    <p:sldId id="273" r:id="rId11"/>
    <p:sldId id="272" r:id="rId12"/>
    <p:sldId id="269" r:id="rId13"/>
    <p:sldId id="263"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89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p:restoredTop sz="94674"/>
  </p:normalViewPr>
  <p:slideViewPr>
    <p:cSldViewPr snapToGrid="0" snapToObjects="1">
      <p:cViewPr varScale="1">
        <p:scale>
          <a:sx n="104" d="100"/>
          <a:sy n="104" d="100"/>
        </p:scale>
        <p:origin x="21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D845CC-1A8B-BD47-85FB-58C89AF8FC65}" type="datetimeFigureOut">
              <a:rPr lang="en-US" smtClean="0"/>
              <a:t>5/30/17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CC6B4-5B84-A547-AEA4-4EDF669FBB6E}" type="slidenum">
              <a:rPr lang="en-US" smtClean="0"/>
              <a:t>‹#›</a:t>
            </a:fld>
            <a:endParaRPr lang="en-US"/>
          </a:p>
        </p:txBody>
      </p:sp>
    </p:spTree>
    <p:extLst>
      <p:ext uri="{BB962C8B-B14F-4D97-AF65-F5344CB8AC3E}">
        <p14:creationId xmlns:p14="http://schemas.microsoft.com/office/powerpoint/2010/main" val="1092028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005B49-66AD-8948-BDC9-45DB9C7392A1}" type="slidenum">
              <a:rPr lang="en-US" smtClean="0"/>
              <a:t>1</a:t>
            </a:fld>
            <a:endParaRPr lang="en-US"/>
          </a:p>
        </p:txBody>
      </p:sp>
    </p:spTree>
    <p:extLst>
      <p:ext uri="{BB962C8B-B14F-4D97-AF65-F5344CB8AC3E}">
        <p14:creationId xmlns:p14="http://schemas.microsoft.com/office/powerpoint/2010/main" val="201926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9172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7044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3504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DCC6B4-5B84-A547-AEA4-4EDF669FBB6E}" type="slidenum">
              <a:rPr lang="en-US" smtClean="0"/>
              <a:t>12</a:t>
            </a:fld>
            <a:endParaRPr lang="en-US"/>
          </a:p>
        </p:txBody>
      </p:sp>
    </p:spTree>
    <p:extLst>
      <p:ext uri="{BB962C8B-B14F-4D97-AF65-F5344CB8AC3E}">
        <p14:creationId xmlns:p14="http://schemas.microsoft.com/office/powerpoint/2010/main" val="644987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141F31-1134-5A46-B3ED-162237AAFCD6}" type="datetime1">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343898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6D26B-B6E6-DB49-8B29-24D8601A046C}" type="datetime1">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294576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2CA84E-6556-B248-9CCC-5D2779472966}" type="datetime1">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99850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17C9AB-4CD3-AD42-BBC7-8DE8F6A67CDD}" type="datetime1">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68149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557BDE-0AD0-3D46-8C29-B501F5A50316}" type="datetime1">
              <a:rPr lang="en-US" smtClean="0"/>
              <a:t>5/30/17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1334931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BC6C49-A3E5-624D-ACFC-95CC5602FB4E}" type="datetime1">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1432077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B48DE3-D5FD-0B4F-996F-BF30553B1CAB}" type="datetime1">
              <a:rPr lang="en-US" smtClean="0"/>
              <a:t>5/30/17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2070554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86B258-D86D-6445-8E49-AB78916ACF47}" type="datetime1">
              <a:rPr lang="en-US" smtClean="0"/>
              <a:t>5/30/17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197870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5E7A1E-4D8B-5F46-A82D-D73721F3F400}" type="datetime1">
              <a:rPr lang="en-US" smtClean="0"/>
              <a:t>5/30/17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91092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8BED63-F69D-6544-BCB4-EC6DD79BCB69}" type="datetime1">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198051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47CCE-61C7-8C46-86E9-DE911AD8FD89}" type="datetime1">
              <a:rPr lang="en-US" smtClean="0"/>
              <a:t>5/30/17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F19DCB-071F-6C48-A3B3-B6CD86C0318B}" type="slidenum">
              <a:rPr lang="en-US" smtClean="0"/>
              <a:t>‹#›</a:t>
            </a:fld>
            <a:endParaRPr lang="en-US"/>
          </a:p>
        </p:txBody>
      </p:sp>
    </p:spTree>
    <p:extLst>
      <p:ext uri="{BB962C8B-B14F-4D97-AF65-F5344CB8AC3E}">
        <p14:creationId xmlns:p14="http://schemas.microsoft.com/office/powerpoint/2010/main" val="5641360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1FBB5-0B8C-EA46-AC3F-5F089EF3DEC6}" type="datetime1">
              <a:rPr lang="en-US" smtClean="0"/>
              <a:t>5/30/17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19DCB-071F-6C48-A3B3-B6CD86C0318B}" type="slidenum">
              <a:rPr lang="en-US" smtClean="0"/>
              <a:t>‹#›</a:t>
            </a:fld>
            <a:endParaRPr lang="en-US"/>
          </a:p>
        </p:txBody>
      </p:sp>
    </p:spTree>
    <p:extLst>
      <p:ext uri="{BB962C8B-B14F-4D97-AF65-F5344CB8AC3E}">
        <p14:creationId xmlns:p14="http://schemas.microsoft.com/office/powerpoint/2010/main" val="84613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6.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2868" y="988542"/>
            <a:ext cx="11206264" cy="1950602"/>
          </a:xfrm>
          <a:solidFill>
            <a:schemeClr val="accent1">
              <a:lumMod val="20000"/>
              <a:lumOff val="80000"/>
              <a:alpha val="56000"/>
            </a:schemeClr>
          </a:solidFill>
        </p:spPr>
        <p:txBody>
          <a:bodyPr>
            <a:noAutofit/>
          </a:bodyPr>
          <a:lstStyle/>
          <a:p>
            <a:r>
              <a:rPr lang="en-US" sz="4400" b="1" dirty="0" smtClean="0"/>
              <a:t>Learning High-Level Representations of Spatial Atmospheric Data with Generative Adversarial Networks</a:t>
            </a:r>
            <a:endParaRPr lang="en-US" sz="4400" b="1" dirty="0"/>
          </a:p>
        </p:txBody>
      </p:sp>
      <p:sp>
        <p:nvSpPr>
          <p:cNvPr id="6" name="TextBox 5"/>
          <p:cNvSpPr txBox="1"/>
          <p:nvPr/>
        </p:nvSpPr>
        <p:spPr>
          <a:xfrm>
            <a:off x="156754" y="4271554"/>
            <a:ext cx="4389120" cy="1938992"/>
          </a:xfrm>
          <a:prstGeom prst="rect">
            <a:avLst/>
          </a:prstGeom>
          <a:solidFill>
            <a:schemeClr val="accent1">
              <a:lumMod val="20000"/>
              <a:lumOff val="80000"/>
              <a:alpha val="59000"/>
            </a:schemeClr>
          </a:solidFill>
        </p:spPr>
        <p:txBody>
          <a:bodyPr wrap="square" rtlCol="0">
            <a:spAutoFit/>
          </a:bodyPr>
          <a:lstStyle/>
          <a:p>
            <a:pPr algn="ctr"/>
            <a:r>
              <a:rPr lang="en-US" sz="2400" b="1" dirty="0" smtClean="0"/>
              <a:t>David John Gagne II</a:t>
            </a:r>
          </a:p>
          <a:p>
            <a:pPr algn="ctr"/>
            <a:r>
              <a:rPr lang="en-US" sz="2400" dirty="0" smtClean="0"/>
              <a:t>National Center for Atmospheric Research</a:t>
            </a:r>
          </a:p>
          <a:p>
            <a:pPr algn="ctr"/>
            <a:r>
              <a:rPr lang="en-US" sz="2400" dirty="0" smtClean="0"/>
              <a:t>June 1</a:t>
            </a:r>
            <a:r>
              <a:rPr lang="en-US" sz="2400" dirty="0" smtClean="0"/>
              <a:t>, </a:t>
            </a:r>
            <a:r>
              <a:rPr lang="en-US" sz="2400" dirty="0" smtClean="0"/>
              <a:t>2017</a:t>
            </a:r>
          </a:p>
          <a:p>
            <a:pPr algn="ctr"/>
            <a:r>
              <a:rPr lang="en-US" sz="2400" dirty="0" smtClean="0"/>
              <a:t>Email: </a:t>
            </a:r>
            <a:r>
              <a:rPr lang="en-US" sz="2400" dirty="0" err="1" smtClean="0"/>
              <a:t>dgagne@ucar.edu</a:t>
            </a:r>
            <a:endParaRPr lang="en-US" sz="2400" dirty="0"/>
          </a:p>
        </p:txBody>
      </p:sp>
      <p:sp>
        <p:nvSpPr>
          <p:cNvPr id="7" name="Slide Number Placeholder 6"/>
          <p:cNvSpPr>
            <a:spLocks noGrp="1"/>
          </p:cNvSpPr>
          <p:nvPr>
            <p:ph type="sldNum" sz="quarter" idx="12"/>
          </p:nvPr>
        </p:nvSpPr>
        <p:spPr/>
        <p:txBody>
          <a:bodyPr/>
          <a:lstStyle/>
          <a:p>
            <a:fld id="{55903CA7-098D-304E-8D30-D9ACFDE47087}" type="slidenum">
              <a:rPr lang="en-US" smtClean="0"/>
              <a:t>1</a:t>
            </a:fld>
            <a:endParaRPr lang="en-US"/>
          </a:p>
        </p:txBody>
      </p:sp>
      <p:sp>
        <p:nvSpPr>
          <p:cNvPr id="5" name="TextBox 4"/>
          <p:cNvSpPr txBox="1"/>
          <p:nvPr/>
        </p:nvSpPr>
        <p:spPr>
          <a:xfrm>
            <a:off x="7462989" y="4271554"/>
            <a:ext cx="4389120" cy="1200329"/>
          </a:xfrm>
          <a:prstGeom prst="rect">
            <a:avLst/>
          </a:prstGeom>
          <a:solidFill>
            <a:schemeClr val="accent1">
              <a:lumMod val="20000"/>
              <a:lumOff val="80000"/>
              <a:alpha val="59000"/>
            </a:schemeClr>
          </a:solidFill>
        </p:spPr>
        <p:txBody>
          <a:bodyPr wrap="square" rtlCol="0">
            <a:spAutoFit/>
          </a:bodyPr>
          <a:lstStyle/>
          <a:p>
            <a:pPr algn="ctr"/>
            <a:r>
              <a:rPr lang="en-US" sz="2400" b="1" dirty="0" smtClean="0"/>
              <a:t>Collaborators</a:t>
            </a:r>
            <a:endParaRPr lang="en-US" sz="2400" dirty="0" smtClean="0"/>
          </a:p>
          <a:p>
            <a:pPr algn="ctr"/>
            <a:r>
              <a:rPr lang="en-US" sz="2400" dirty="0" smtClean="0"/>
              <a:t>Sue Ellen </a:t>
            </a:r>
            <a:r>
              <a:rPr lang="en-US" sz="2400" dirty="0" err="1" smtClean="0"/>
              <a:t>Haupt</a:t>
            </a:r>
            <a:r>
              <a:rPr lang="en-US" sz="2400" dirty="0" smtClean="0"/>
              <a:t>, Doug </a:t>
            </a:r>
            <a:r>
              <a:rPr lang="en-US" sz="2400" dirty="0" err="1" smtClean="0"/>
              <a:t>Nychka</a:t>
            </a:r>
            <a:r>
              <a:rPr lang="en-US" sz="2400" dirty="0" smtClean="0"/>
              <a:t>,</a:t>
            </a:r>
          </a:p>
          <a:p>
            <a:pPr algn="ctr"/>
            <a:r>
              <a:rPr lang="en-US" sz="2400" dirty="0" smtClean="0"/>
              <a:t>Ryan </a:t>
            </a:r>
            <a:r>
              <a:rPr lang="en-US" sz="2400" dirty="0" err="1" smtClean="0"/>
              <a:t>Sobash</a:t>
            </a:r>
            <a:r>
              <a:rPr lang="en-US" sz="2400" dirty="0" smtClean="0"/>
              <a:t>, Rich Loft</a:t>
            </a:r>
          </a:p>
        </p:txBody>
      </p:sp>
    </p:spTree>
    <p:extLst>
      <p:ext uri="{BB962C8B-B14F-4D97-AF65-F5344CB8AC3E}">
        <p14:creationId xmlns:p14="http://schemas.microsoft.com/office/powerpoint/2010/main" val="1322189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pPr>
              <a:spcBef>
                <a:spcPts val="0"/>
              </a:spcBef>
            </a:pPr>
            <a:r>
              <a:rPr lang="en-US" dirty="0" smtClean="0"/>
              <a:t>Synthetic GAN Samples (Successful Network)</a:t>
            </a:r>
            <a:endParaRPr lang="en" dirty="0"/>
          </a:p>
        </p:txBody>
      </p:sp>
      <p:pic>
        <p:nvPicPr>
          <p:cNvPr id="129" name="Shape 129"/>
          <p:cNvPicPr preferRelativeResize="0"/>
          <p:nvPr/>
        </p:nvPicPr>
        <p:blipFill>
          <a:blip r:embed="rId3">
            <a:alphaModFix/>
          </a:blip>
          <a:stretch>
            <a:fillRect/>
          </a:stretch>
        </p:blipFill>
        <p:spPr>
          <a:xfrm>
            <a:off x="203200" y="1560168"/>
            <a:ext cx="5437045" cy="5094633"/>
          </a:xfrm>
          <a:prstGeom prst="rect">
            <a:avLst/>
          </a:prstGeom>
          <a:noFill/>
          <a:ln>
            <a:noFill/>
          </a:ln>
        </p:spPr>
      </p:pic>
      <p:pic>
        <p:nvPicPr>
          <p:cNvPr id="130" name="Shape 130" descr="storm_gan_radar_config_009_epoch_10_images_036.png"/>
          <p:cNvPicPr preferRelativeResize="0"/>
          <p:nvPr/>
        </p:nvPicPr>
        <p:blipFill rotWithShape="1">
          <a:blip r:embed="rId4">
            <a:alphaModFix/>
          </a:blip>
          <a:srcRect/>
          <a:stretch/>
        </p:blipFill>
        <p:spPr>
          <a:xfrm>
            <a:off x="5843446" y="1560167"/>
            <a:ext cx="5492655" cy="5094636"/>
          </a:xfrm>
          <a:prstGeom prst="rect">
            <a:avLst/>
          </a:prstGeom>
          <a:noFill/>
          <a:ln>
            <a:noFill/>
          </a:ln>
        </p:spPr>
      </p:pic>
      <p:sp>
        <p:nvSpPr>
          <p:cNvPr id="2" name="Slide Number Placeholder 1"/>
          <p:cNvSpPr>
            <a:spLocks noGrp="1"/>
          </p:cNvSpPr>
          <p:nvPr>
            <p:ph type="sldNum" sz="quarter" idx="12"/>
          </p:nvPr>
        </p:nvSpPr>
        <p:spPr/>
        <p:txBody>
          <a:bodyPr/>
          <a:lstStyle/>
          <a:p>
            <a:fld id="{20F19DCB-071F-6C48-A3B3-B6CD86C0318B}" type="slidenum">
              <a:rPr lang="en-US" smtClean="0"/>
              <a:t>10</a:t>
            </a:fld>
            <a:endParaRPr lang="en-US"/>
          </a:p>
        </p:txBody>
      </p:sp>
    </p:spTree>
    <p:extLst>
      <p:ext uri="{BB962C8B-B14F-4D97-AF65-F5344CB8AC3E}">
        <p14:creationId xmlns:p14="http://schemas.microsoft.com/office/powerpoint/2010/main" val="87432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pPr>
              <a:spcBef>
                <a:spcPts val="0"/>
              </a:spcBef>
            </a:pPr>
            <a:r>
              <a:rPr lang="en-US" dirty="0" smtClean="0"/>
              <a:t>Synthetic GAN Samples (Failure Network)</a:t>
            </a:r>
            <a:endParaRPr lang="en" dirty="0"/>
          </a:p>
        </p:txBody>
      </p:sp>
      <p:pic>
        <p:nvPicPr>
          <p:cNvPr id="101" name="Shape 101"/>
          <p:cNvPicPr preferRelativeResize="0"/>
          <p:nvPr/>
        </p:nvPicPr>
        <p:blipFill>
          <a:blip r:embed="rId3">
            <a:alphaModFix/>
          </a:blip>
          <a:stretch>
            <a:fillRect/>
          </a:stretch>
        </p:blipFill>
        <p:spPr>
          <a:xfrm>
            <a:off x="203200" y="1560168"/>
            <a:ext cx="5437045" cy="5094633"/>
          </a:xfrm>
          <a:prstGeom prst="rect">
            <a:avLst/>
          </a:prstGeom>
          <a:noFill/>
          <a:ln>
            <a:noFill/>
          </a:ln>
        </p:spPr>
      </p:pic>
      <p:pic>
        <p:nvPicPr>
          <p:cNvPr id="102" name="Shape 102" descr="storm_gan_radar_config_003_epoch_10_images_036.png"/>
          <p:cNvPicPr preferRelativeResize="0"/>
          <p:nvPr/>
        </p:nvPicPr>
        <p:blipFill rotWithShape="1">
          <a:blip r:embed="rId4">
            <a:alphaModFix/>
          </a:blip>
          <a:srcRect/>
          <a:stretch/>
        </p:blipFill>
        <p:spPr>
          <a:xfrm>
            <a:off x="5843446" y="1560167"/>
            <a:ext cx="5492655" cy="5094636"/>
          </a:xfrm>
          <a:prstGeom prst="rect">
            <a:avLst/>
          </a:prstGeom>
          <a:noFill/>
          <a:ln>
            <a:noFill/>
          </a:ln>
        </p:spPr>
      </p:pic>
      <p:sp>
        <p:nvSpPr>
          <p:cNvPr id="2" name="Slide Number Placeholder 1"/>
          <p:cNvSpPr>
            <a:spLocks noGrp="1"/>
          </p:cNvSpPr>
          <p:nvPr>
            <p:ph type="sldNum" sz="quarter" idx="12"/>
          </p:nvPr>
        </p:nvSpPr>
        <p:spPr/>
        <p:txBody>
          <a:bodyPr/>
          <a:lstStyle/>
          <a:p>
            <a:fld id="{20F19DCB-071F-6C48-A3B3-B6CD86C0318B}" type="slidenum">
              <a:rPr lang="en-US" smtClean="0"/>
              <a:t>11</a:t>
            </a:fld>
            <a:endParaRPr lang="en-US"/>
          </a:p>
        </p:txBody>
      </p:sp>
    </p:spTree>
    <p:extLst>
      <p:ext uri="{BB962C8B-B14F-4D97-AF65-F5344CB8AC3E}">
        <p14:creationId xmlns:p14="http://schemas.microsoft.com/office/powerpoint/2010/main" val="562611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 Encoder Training Methods</a:t>
            </a:r>
            <a:endParaRPr lang="en-US" dirty="0"/>
          </a:p>
        </p:txBody>
      </p:sp>
      <p:sp>
        <p:nvSpPr>
          <p:cNvPr id="4" name="Slide Number Placeholder 3"/>
          <p:cNvSpPr>
            <a:spLocks noGrp="1"/>
          </p:cNvSpPr>
          <p:nvPr>
            <p:ph type="sldNum" sz="quarter" idx="12"/>
          </p:nvPr>
        </p:nvSpPr>
        <p:spPr/>
        <p:txBody>
          <a:bodyPr/>
          <a:lstStyle/>
          <a:p>
            <a:fld id="{20F19DCB-071F-6C48-A3B3-B6CD86C0318B}" type="slidenum">
              <a:rPr lang="en-US" smtClean="0"/>
              <a:t>12</a:t>
            </a:fld>
            <a:endParaRPr lang="en-US"/>
          </a:p>
        </p:txBody>
      </p:sp>
      <p:pic>
        <p:nvPicPr>
          <p:cNvPr id="5" name="Shape 163"/>
          <p:cNvPicPr preferRelativeResize="0">
            <a:picLocks noChangeAspect="1"/>
          </p:cNvPicPr>
          <p:nvPr/>
        </p:nvPicPr>
        <p:blipFill>
          <a:blip r:embed="rId3">
            <a:alphaModFix/>
          </a:blip>
          <a:stretch>
            <a:fillRect/>
          </a:stretch>
        </p:blipFill>
        <p:spPr>
          <a:xfrm>
            <a:off x="924697" y="1413338"/>
            <a:ext cx="9652133" cy="2627517"/>
          </a:xfrm>
          <a:prstGeom prst="rect">
            <a:avLst/>
          </a:prstGeom>
          <a:noFill/>
          <a:ln>
            <a:noFill/>
          </a:ln>
        </p:spPr>
      </p:pic>
      <p:sp>
        <p:nvSpPr>
          <p:cNvPr id="7" name="TextBox 6"/>
          <p:cNvSpPr txBox="1"/>
          <p:nvPr/>
        </p:nvSpPr>
        <p:spPr>
          <a:xfrm>
            <a:off x="105509" y="4028293"/>
            <a:ext cx="3263213" cy="2031325"/>
          </a:xfrm>
          <a:prstGeom prst="rect">
            <a:avLst/>
          </a:prstGeom>
          <a:noFill/>
        </p:spPr>
        <p:txBody>
          <a:bodyPr wrap="square" rtlCol="0">
            <a:spAutoFit/>
          </a:bodyPr>
          <a:lstStyle/>
          <a:p>
            <a:r>
              <a:rPr lang="en-US" b="1" dirty="0" smtClean="0"/>
              <a:t>1. Train </a:t>
            </a:r>
            <a:r>
              <a:rPr lang="en-US" b="1" dirty="0"/>
              <a:t>e</a:t>
            </a:r>
            <a:r>
              <a:rPr lang="en-US" b="1" dirty="0" smtClean="0"/>
              <a:t>ncoder network from generator by minimizing </a:t>
            </a:r>
            <a:r>
              <a:rPr lang="en-US" b="1" dirty="0"/>
              <a:t>l</a:t>
            </a:r>
            <a:r>
              <a:rPr lang="en-US" b="1" dirty="0" smtClean="0"/>
              <a:t>atent </a:t>
            </a:r>
            <a:r>
              <a:rPr lang="en-US" b="1" dirty="0"/>
              <a:t>v</a:t>
            </a:r>
            <a:r>
              <a:rPr lang="en-US" b="1" dirty="0" smtClean="0"/>
              <a:t>ector MSE</a:t>
            </a:r>
          </a:p>
          <a:p>
            <a:pPr marL="285750" indent="-285750">
              <a:buFont typeface="Arial" charset="0"/>
              <a:buChar char="•"/>
            </a:pPr>
            <a:r>
              <a:rPr lang="en-US" dirty="0" smtClean="0"/>
              <a:t>Captures larger scale details</a:t>
            </a:r>
          </a:p>
          <a:p>
            <a:pPr marL="285750" indent="-285750">
              <a:buFont typeface="Arial" charset="0"/>
              <a:buChar char="•"/>
            </a:pPr>
            <a:r>
              <a:rPr lang="en-US" dirty="0" smtClean="0"/>
              <a:t>Cannot perfectly replicate latent vector, especially for extreme values</a:t>
            </a:r>
          </a:p>
        </p:txBody>
      </p:sp>
      <p:sp>
        <p:nvSpPr>
          <p:cNvPr id="8" name="TextBox 7"/>
          <p:cNvSpPr txBox="1"/>
          <p:nvPr/>
        </p:nvSpPr>
        <p:spPr>
          <a:xfrm>
            <a:off x="3155093" y="4015936"/>
            <a:ext cx="3010930" cy="2862322"/>
          </a:xfrm>
          <a:prstGeom prst="rect">
            <a:avLst/>
          </a:prstGeom>
          <a:noFill/>
        </p:spPr>
        <p:txBody>
          <a:bodyPr wrap="square" rtlCol="0">
            <a:spAutoFit/>
          </a:bodyPr>
          <a:lstStyle/>
          <a:p>
            <a:r>
              <a:rPr lang="en-US" b="1" dirty="0" smtClean="0"/>
              <a:t>2. Use discriminator loss to train generator and encoder networks together</a:t>
            </a:r>
          </a:p>
          <a:p>
            <a:pPr marL="285750" indent="-285750">
              <a:buFont typeface="Arial" charset="0"/>
              <a:buChar char="•"/>
            </a:pPr>
            <a:r>
              <a:rPr lang="en-US" dirty="0" smtClean="0"/>
              <a:t>Implemented by </a:t>
            </a:r>
            <a:r>
              <a:rPr lang="en-US" dirty="0" err="1" smtClean="0"/>
              <a:t>Adversarially</a:t>
            </a:r>
            <a:r>
              <a:rPr lang="en-US" dirty="0" smtClean="0"/>
              <a:t> Learned Inference and Adversarial Feature Learning</a:t>
            </a:r>
          </a:p>
          <a:p>
            <a:pPr marL="285750" indent="-285750">
              <a:buFont typeface="Arial" charset="0"/>
              <a:buChar char="•"/>
            </a:pPr>
            <a:r>
              <a:rPr lang="en-US" dirty="0" smtClean="0"/>
              <a:t>Attempted to implement; did not learn any structures</a:t>
            </a:r>
          </a:p>
        </p:txBody>
      </p:sp>
      <p:sp>
        <p:nvSpPr>
          <p:cNvPr id="9" name="TextBox 8"/>
          <p:cNvSpPr txBox="1"/>
          <p:nvPr/>
        </p:nvSpPr>
        <p:spPr>
          <a:xfrm>
            <a:off x="6203092" y="4028293"/>
            <a:ext cx="2236573" cy="2585323"/>
          </a:xfrm>
          <a:prstGeom prst="rect">
            <a:avLst/>
          </a:prstGeom>
          <a:noFill/>
        </p:spPr>
        <p:txBody>
          <a:bodyPr wrap="square" rtlCol="0">
            <a:spAutoFit/>
          </a:bodyPr>
          <a:lstStyle/>
          <a:p>
            <a:r>
              <a:rPr lang="en-US" b="1" dirty="0"/>
              <a:t>3</a:t>
            </a:r>
            <a:r>
              <a:rPr lang="en-US" b="1" dirty="0" smtClean="0"/>
              <a:t>. Auto-encoder GAN hybrid</a:t>
            </a:r>
          </a:p>
          <a:p>
            <a:pPr marL="285750" indent="-285750">
              <a:buFont typeface="Arial" charset="0"/>
              <a:buChar char="•"/>
            </a:pPr>
            <a:r>
              <a:rPr lang="en-US" dirty="0" smtClean="0"/>
              <a:t>E.g., VAE-GAN, adversarial </a:t>
            </a:r>
            <a:r>
              <a:rPr lang="en-US" dirty="0" err="1" smtClean="0"/>
              <a:t>autoencoders</a:t>
            </a:r>
            <a:endParaRPr lang="en-US" dirty="0"/>
          </a:p>
          <a:p>
            <a:pPr marL="285750" indent="-285750">
              <a:buFont typeface="Arial" charset="0"/>
              <a:buChar char="•"/>
            </a:pPr>
            <a:r>
              <a:rPr lang="en-US" dirty="0" smtClean="0"/>
              <a:t>Alternate between minimizing GAN and </a:t>
            </a:r>
            <a:r>
              <a:rPr lang="en-US" dirty="0" err="1" smtClean="0"/>
              <a:t>autoencoder</a:t>
            </a:r>
            <a:r>
              <a:rPr lang="en-US" dirty="0" smtClean="0"/>
              <a:t> loss</a:t>
            </a:r>
          </a:p>
        </p:txBody>
      </p:sp>
      <p:sp>
        <p:nvSpPr>
          <p:cNvPr id="10" name="TextBox 9"/>
          <p:cNvSpPr txBox="1"/>
          <p:nvPr/>
        </p:nvSpPr>
        <p:spPr>
          <a:xfrm>
            <a:off x="8511192" y="4017939"/>
            <a:ext cx="2236573" cy="2031325"/>
          </a:xfrm>
          <a:prstGeom prst="rect">
            <a:avLst/>
          </a:prstGeom>
          <a:noFill/>
        </p:spPr>
        <p:txBody>
          <a:bodyPr wrap="square" rtlCol="0">
            <a:spAutoFit/>
          </a:bodyPr>
          <a:lstStyle/>
          <a:p>
            <a:r>
              <a:rPr lang="en-US" b="1" dirty="0" smtClean="0"/>
              <a:t>4. Different GAN loss</a:t>
            </a:r>
          </a:p>
          <a:p>
            <a:pPr marL="285750" indent="-285750">
              <a:buFont typeface="Arial" charset="0"/>
              <a:buChar char="•"/>
            </a:pPr>
            <a:r>
              <a:rPr lang="en-US" dirty="0" smtClean="0"/>
              <a:t>Wasserstein GAN, BEGAN, EBGAN</a:t>
            </a:r>
          </a:p>
          <a:p>
            <a:pPr marL="285750" indent="-285750">
              <a:buFont typeface="Arial" charset="0"/>
              <a:buChar char="•"/>
            </a:pPr>
            <a:r>
              <a:rPr lang="en-US" dirty="0" smtClean="0"/>
              <a:t>Empirical evidence that other losses make GAN training more stable</a:t>
            </a:r>
          </a:p>
        </p:txBody>
      </p:sp>
    </p:spTree>
    <p:extLst>
      <p:ext uri="{BB962C8B-B14F-4D97-AF65-F5344CB8AC3E}">
        <p14:creationId xmlns:p14="http://schemas.microsoft.com/office/powerpoint/2010/main" val="769647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  Challenges</a:t>
            </a:r>
            <a:endParaRPr lang="en-US" dirty="0"/>
          </a:p>
        </p:txBody>
      </p:sp>
      <p:sp>
        <p:nvSpPr>
          <p:cNvPr id="3" name="Content Placeholder 2"/>
          <p:cNvSpPr>
            <a:spLocks noGrp="1"/>
          </p:cNvSpPr>
          <p:nvPr>
            <p:ph idx="1"/>
          </p:nvPr>
        </p:nvSpPr>
        <p:spPr>
          <a:xfrm>
            <a:off x="3959620" y="1371600"/>
            <a:ext cx="8017476" cy="4670426"/>
          </a:xfrm>
        </p:spPr>
        <p:txBody>
          <a:bodyPr>
            <a:normAutofit fontScale="92500" lnSpcReduction="10000"/>
          </a:bodyPr>
          <a:lstStyle/>
          <a:p>
            <a:r>
              <a:rPr lang="en-US" dirty="0" smtClean="0"/>
              <a:t>Ensuring that GANs can converge more consistently</a:t>
            </a:r>
          </a:p>
          <a:p>
            <a:pPr lvl="1"/>
            <a:r>
              <a:rPr lang="en-US" dirty="0" smtClean="0"/>
              <a:t>What loss functions and architectures work best for this?</a:t>
            </a:r>
          </a:p>
          <a:p>
            <a:r>
              <a:rPr lang="en-US" dirty="0" smtClean="0"/>
              <a:t>Interpreting the latent feature vector</a:t>
            </a:r>
          </a:p>
          <a:p>
            <a:pPr lvl="1"/>
            <a:r>
              <a:rPr lang="en-US" dirty="0" smtClean="0"/>
              <a:t>How does each feature link with input image?</a:t>
            </a:r>
          </a:p>
          <a:p>
            <a:pPr lvl="1"/>
            <a:r>
              <a:rPr lang="en-US" dirty="0" smtClean="0"/>
              <a:t>Can we generate a more semantic vector</a:t>
            </a:r>
          </a:p>
          <a:p>
            <a:r>
              <a:rPr lang="en-US" dirty="0" smtClean="0"/>
              <a:t>Evaluating the quality of GAN samples statistically</a:t>
            </a:r>
          </a:p>
          <a:p>
            <a:pPr lvl="1"/>
            <a:r>
              <a:rPr lang="en-US" dirty="0" smtClean="0"/>
              <a:t>Original GAN loss not linked to realism of samples</a:t>
            </a:r>
          </a:p>
          <a:p>
            <a:pPr lvl="1"/>
            <a:r>
              <a:rPr lang="en-US" dirty="0" smtClean="0"/>
              <a:t>Use physical rules to grade samples</a:t>
            </a:r>
          </a:p>
          <a:p>
            <a:r>
              <a:rPr lang="en-US" dirty="0"/>
              <a:t>W</a:t>
            </a:r>
            <a:r>
              <a:rPr lang="en-US" dirty="0" smtClean="0"/>
              <a:t>hy certain network architectures work or not</a:t>
            </a:r>
          </a:p>
          <a:p>
            <a:pPr lvl="1"/>
            <a:r>
              <a:rPr lang="en-US" dirty="0" smtClean="0"/>
              <a:t>Architecture design more art than science</a:t>
            </a:r>
          </a:p>
          <a:p>
            <a:pPr lvl="1"/>
            <a:r>
              <a:rPr lang="en-US" dirty="0" smtClean="0"/>
              <a:t>Necessary vs. unnecessary elements</a:t>
            </a:r>
          </a:p>
          <a:p>
            <a:pPr lvl="1"/>
            <a:r>
              <a:rPr lang="en-US" dirty="0" smtClean="0"/>
              <a:t>How deep does network need to be?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20F19DCB-071F-6C48-A3B3-B6CD86C0318B}" type="slidenum">
              <a:rPr lang="en-US" smtClean="0"/>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04" y="1690688"/>
            <a:ext cx="3740486" cy="3746285"/>
          </a:xfrm>
          <a:prstGeom prst="rect">
            <a:avLst/>
          </a:prstGeom>
        </p:spPr>
      </p:pic>
      <p:sp>
        <p:nvSpPr>
          <p:cNvPr id="6" name="TextBox 5"/>
          <p:cNvSpPr txBox="1"/>
          <p:nvPr/>
        </p:nvSpPr>
        <p:spPr>
          <a:xfrm>
            <a:off x="214904" y="5535827"/>
            <a:ext cx="3740486" cy="369332"/>
          </a:xfrm>
          <a:prstGeom prst="rect">
            <a:avLst/>
          </a:prstGeom>
          <a:noFill/>
        </p:spPr>
        <p:txBody>
          <a:bodyPr wrap="square" rtlCol="0">
            <a:spAutoFit/>
          </a:bodyPr>
          <a:lstStyle/>
          <a:p>
            <a:r>
              <a:rPr lang="en-US" dirty="0" err="1" smtClean="0"/>
              <a:t>GANimals</a:t>
            </a:r>
            <a:r>
              <a:rPr lang="en-US" dirty="0" smtClean="0"/>
              <a:t> (</a:t>
            </a:r>
            <a:r>
              <a:rPr lang="en-US" dirty="0" err="1" smtClean="0"/>
              <a:t>Salimans</a:t>
            </a:r>
            <a:r>
              <a:rPr lang="en-US" dirty="0" smtClean="0"/>
              <a:t> et al. 2016)</a:t>
            </a:r>
            <a:endParaRPr lang="en-US" dirty="0"/>
          </a:p>
        </p:txBody>
      </p:sp>
    </p:spTree>
    <p:extLst>
      <p:ext uri="{BB962C8B-B14F-4D97-AF65-F5344CB8AC3E}">
        <p14:creationId xmlns:p14="http://schemas.microsoft.com/office/powerpoint/2010/main" val="1134297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282146" y="1430209"/>
            <a:ext cx="7772400" cy="3648418"/>
          </a:xfrm>
        </p:spPr>
        <p:txBody>
          <a:bodyPr>
            <a:normAutofit fontScale="92500" lnSpcReduction="10000"/>
          </a:bodyPr>
          <a:lstStyle/>
          <a:p>
            <a:r>
              <a:rPr lang="en-US" dirty="0" smtClean="0"/>
              <a:t>Generative adversarial networks have shown the ability to create physically realistic synthetic images</a:t>
            </a:r>
          </a:p>
          <a:p>
            <a:r>
              <a:rPr lang="en-US" dirty="0" smtClean="0"/>
              <a:t>Used GANs to produce realistic storms and associated surface environments</a:t>
            </a:r>
          </a:p>
          <a:p>
            <a:r>
              <a:rPr lang="en-US" dirty="0" smtClean="0"/>
              <a:t>Many challenges in getting GANs to work consistently and encode and recover information</a:t>
            </a:r>
          </a:p>
          <a:p>
            <a:r>
              <a:rPr lang="en-US" dirty="0" smtClean="0"/>
              <a:t>Will continue to test new GAN configurations and evaluate if/how they can improve severe weather hazard forecasts</a:t>
            </a:r>
          </a:p>
        </p:txBody>
      </p:sp>
      <p:sp>
        <p:nvSpPr>
          <p:cNvPr id="4" name="Slide Number Placeholder 3"/>
          <p:cNvSpPr>
            <a:spLocks noGrp="1"/>
          </p:cNvSpPr>
          <p:nvPr>
            <p:ph type="sldNum" sz="quarter" idx="12"/>
          </p:nvPr>
        </p:nvSpPr>
        <p:spPr/>
        <p:txBody>
          <a:bodyPr/>
          <a:lstStyle/>
          <a:p>
            <a:fld id="{20F19DCB-071F-6C48-A3B3-B6CD86C0318B}" type="slidenum">
              <a:rPr lang="en-US" smtClean="0"/>
              <a:t>14</a:t>
            </a:fld>
            <a:endParaRPr lang="en-US"/>
          </a:p>
        </p:txBody>
      </p:sp>
      <p:pic>
        <p:nvPicPr>
          <p:cNvPr id="5" name="Shape 130" descr="storm_gan_radar_config_009_epoch_10_images_036.png"/>
          <p:cNvPicPr preferRelativeResize="0">
            <a:picLocks noChangeAspect="1"/>
          </p:cNvPicPr>
          <p:nvPr/>
        </p:nvPicPr>
        <p:blipFill rotWithShape="1">
          <a:blip r:embed="rId2">
            <a:alphaModFix/>
          </a:blip>
          <a:srcRect/>
          <a:stretch/>
        </p:blipFill>
        <p:spPr>
          <a:xfrm>
            <a:off x="8070603" y="1430209"/>
            <a:ext cx="3823193" cy="3546150"/>
          </a:xfrm>
          <a:prstGeom prst="rect">
            <a:avLst/>
          </a:prstGeom>
          <a:noFill/>
          <a:ln>
            <a:noFill/>
          </a:ln>
        </p:spPr>
      </p:pic>
      <p:sp>
        <p:nvSpPr>
          <p:cNvPr id="6" name="TextBox 5"/>
          <p:cNvSpPr txBox="1"/>
          <p:nvPr/>
        </p:nvSpPr>
        <p:spPr>
          <a:xfrm>
            <a:off x="282146" y="4976359"/>
            <a:ext cx="2879125" cy="1200329"/>
          </a:xfrm>
          <a:prstGeom prst="rect">
            <a:avLst/>
          </a:prstGeom>
          <a:solidFill>
            <a:srgbClr val="D989D5"/>
          </a:solidFill>
          <a:ln>
            <a:solidFill>
              <a:srgbClr val="7030A0"/>
            </a:solidFill>
          </a:ln>
        </p:spPr>
        <p:txBody>
          <a:bodyPr wrap="square" rtlCol="0">
            <a:spAutoFit/>
          </a:bodyPr>
          <a:lstStyle/>
          <a:p>
            <a:pPr algn="ctr"/>
            <a:r>
              <a:rPr lang="en-US" b="1" dirty="0" smtClean="0"/>
              <a:t>Contact Me</a:t>
            </a:r>
            <a:endParaRPr lang="en-US" dirty="0" smtClean="0"/>
          </a:p>
          <a:p>
            <a:pPr algn="ctr"/>
            <a:r>
              <a:rPr lang="en-US" b="1" dirty="0" smtClean="0"/>
              <a:t>Email: </a:t>
            </a:r>
            <a:r>
              <a:rPr lang="en-US" dirty="0" smtClean="0"/>
              <a:t>dgagne@ucar.edu</a:t>
            </a:r>
          </a:p>
          <a:p>
            <a:pPr algn="ctr"/>
            <a:r>
              <a:rPr lang="en-US" b="1" dirty="0" smtClean="0"/>
              <a:t>Twitter: </a:t>
            </a:r>
            <a:r>
              <a:rPr lang="en-US" dirty="0" smtClean="0"/>
              <a:t>@</a:t>
            </a:r>
            <a:r>
              <a:rPr lang="en-US" dirty="0" err="1" smtClean="0"/>
              <a:t>DJGagneDos</a:t>
            </a:r>
            <a:endParaRPr lang="en-US" dirty="0" smtClean="0"/>
          </a:p>
          <a:p>
            <a:pPr algn="ctr"/>
            <a:r>
              <a:rPr lang="en-US" b="1" dirty="0" err="1" smtClean="0"/>
              <a:t>Github</a:t>
            </a:r>
            <a:r>
              <a:rPr lang="en-US" b="1" dirty="0" smtClean="0"/>
              <a:t>:</a:t>
            </a:r>
            <a:r>
              <a:rPr lang="en-US" dirty="0" smtClean="0"/>
              <a:t> </a:t>
            </a:r>
            <a:r>
              <a:rPr lang="en-US" dirty="0" err="1" smtClean="0"/>
              <a:t>djgagne</a:t>
            </a:r>
            <a:endParaRPr lang="en-US" b="1" dirty="0"/>
          </a:p>
        </p:txBody>
      </p:sp>
      <p:sp>
        <p:nvSpPr>
          <p:cNvPr id="7" name="TextBox 6"/>
          <p:cNvSpPr txBox="1"/>
          <p:nvPr/>
        </p:nvSpPr>
        <p:spPr>
          <a:xfrm>
            <a:off x="3571102" y="4976359"/>
            <a:ext cx="6190736" cy="1754326"/>
          </a:xfrm>
          <a:prstGeom prst="rect">
            <a:avLst/>
          </a:prstGeom>
          <a:noFill/>
        </p:spPr>
        <p:txBody>
          <a:bodyPr wrap="square" rtlCol="0">
            <a:spAutoFit/>
          </a:bodyPr>
          <a:lstStyle/>
          <a:p>
            <a:pPr algn="ctr"/>
            <a:r>
              <a:rPr lang="en-US" b="1" dirty="0" smtClean="0"/>
              <a:t>Acknowledgments</a:t>
            </a:r>
          </a:p>
          <a:p>
            <a:r>
              <a:rPr lang="en-US" dirty="0" smtClean="0"/>
              <a:t>This work is funded by the National Center for Atmospheric Research. NCAR is sponsored by the National Science Foundation. Computing was performed with the NCAR HPC Futures Lab. The NCAR Ensemble was developed by Glen Romine, Craig Schwartz, Ryan </a:t>
            </a:r>
            <a:r>
              <a:rPr lang="en-US" dirty="0" err="1" smtClean="0"/>
              <a:t>Sobash</a:t>
            </a:r>
            <a:r>
              <a:rPr lang="en-US" dirty="0" smtClean="0"/>
              <a:t>, and Kate </a:t>
            </a:r>
            <a:r>
              <a:rPr lang="en-US" dirty="0" err="1" smtClean="0"/>
              <a:t>Fossell</a:t>
            </a:r>
            <a:r>
              <a:rPr lang="en-US" dirty="0" smtClean="0"/>
              <a:t>.</a:t>
            </a:r>
            <a:endParaRPr lang="en-US" dirty="0"/>
          </a:p>
        </p:txBody>
      </p:sp>
    </p:spTree>
    <p:extLst>
      <p:ext uri="{BB962C8B-B14F-4D97-AF65-F5344CB8AC3E}">
        <p14:creationId xmlns:p14="http://schemas.microsoft.com/office/powerpoint/2010/main" val="1648347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Background</a:t>
            </a:r>
            <a:endParaRPr lang="en-US" dirty="0"/>
          </a:p>
        </p:txBody>
      </p:sp>
      <p:sp>
        <p:nvSpPr>
          <p:cNvPr id="3" name="Content Placeholder 2"/>
          <p:cNvSpPr>
            <a:spLocks noGrp="1"/>
          </p:cNvSpPr>
          <p:nvPr>
            <p:ph idx="1"/>
          </p:nvPr>
        </p:nvSpPr>
        <p:spPr>
          <a:xfrm>
            <a:off x="203445" y="1690688"/>
            <a:ext cx="6279292" cy="4351338"/>
          </a:xfrm>
        </p:spPr>
        <p:txBody>
          <a:bodyPr>
            <a:normAutofit fontScale="92500" lnSpcReduction="20000"/>
          </a:bodyPr>
          <a:lstStyle/>
          <a:p>
            <a:r>
              <a:rPr lang="en-US" dirty="0" smtClean="0"/>
              <a:t>Current Position: Advanced Study Program Postdoctoral Fellow at the National Center for Atmospheric Research</a:t>
            </a:r>
          </a:p>
          <a:p>
            <a:r>
              <a:rPr lang="en-US" dirty="0" smtClean="0"/>
              <a:t>Ph.D., M.S., and B.S. in Meteorology from the University of Oklahoma</a:t>
            </a:r>
          </a:p>
          <a:p>
            <a:r>
              <a:rPr lang="en-US" dirty="0" smtClean="0"/>
              <a:t>Graduate Advisor: Dr. Amy McGovern</a:t>
            </a:r>
          </a:p>
          <a:p>
            <a:r>
              <a:rPr lang="en-US" dirty="0" smtClean="0"/>
              <a:t>First </a:t>
            </a:r>
            <a:r>
              <a:rPr lang="en-US" dirty="0"/>
              <a:t>d</a:t>
            </a:r>
            <a:r>
              <a:rPr lang="en-US" dirty="0" smtClean="0"/>
              <a:t>ata </a:t>
            </a:r>
            <a:r>
              <a:rPr lang="en-US" dirty="0"/>
              <a:t>s</a:t>
            </a:r>
            <a:r>
              <a:rPr lang="en-US" dirty="0" smtClean="0"/>
              <a:t>cience experience: 2007 CASA REU in Oklahoma with Dr. McGovern working on automated storm classification with clustering and decision trees</a:t>
            </a:r>
          </a:p>
          <a:p>
            <a:r>
              <a:rPr lang="en-US" dirty="0" smtClean="0"/>
              <a:t>Developed and applied decision tree ensemble models for severe storm and renewable energy forecasting</a:t>
            </a:r>
            <a:endParaRPr lang="en-US" dirty="0"/>
          </a:p>
        </p:txBody>
      </p:sp>
      <p:pic>
        <p:nvPicPr>
          <p:cNvPr id="4" name="Picture 3" descr="hwt_forecas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5834" y="1690688"/>
            <a:ext cx="5192721" cy="3461814"/>
          </a:xfrm>
          <a:prstGeom prst="rect">
            <a:avLst/>
          </a:prstGeom>
        </p:spPr>
      </p:pic>
      <p:sp>
        <p:nvSpPr>
          <p:cNvPr id="5" name="Slide Number Placeholder 4"/>
          <p:cNvSpPr>
            <a:spLocks noGrp="1"/>
          </p:cNvSpPr>
          <p:nvPr>
            <p:ph type="sldNum" sz="quarter" idx="12"/>
          </p:nvPr>
        </p:nvSpPr>
        <p:spPr/>
        <p:txBody>
          <a:bodyPr/>
          <a:lstStyle/>
          <a:p>
            <a:fld id="{20F19DCB-071F-6C48-A3B3-B6CD86C0318B}" type="slidenum">
              <a:rPr lang="en-US" smtClean="0"/>
              <a:t>2</a:t>
            </a:fld>
            <a:endParaRPr lang="en-US"/>
          </a:p>
        </p:txBody>
      </p:sp>
    </p:spTree>
    <p:extLst>
      <p:ext uri="{BB962C8B-B14F-4D97-AF65-F5344CB8AC3E}">
        <p14:creationId xmlns:p14="http://schemas.microsoft.com/office/powerpoint/2010/main" val="14336078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5529454" y="1588564"/>
            <a:ext cx="6530741" cy="4767786"/>
          </a:xfrm>
        </p:spPr>
        <p:txBody>
          <a:bodyPr>
            <a:normAutofit fontScale="92500" lnSpcReduction="20000"/>
          </a:bodyPr>
          <a:lstStyle/>
          <a:p>
            <a:r>
              <a:rPr lang="en-US" dirty="0"/>
              <a:t>F</a:t>
            </a:r>
            <a:r>
              <a:rPr lang="en-US" dirty="0" smtClean="0"/>
              <a:t>orecasters interrogate weather imagery, including radar and satellite, to identify features related to storm intensity and potential hazards</a:t>
            </a:r>
          </a:p>
          <a:p>
            <a:r>
              <a:rPr lang="en-US" dirty="0" smtClean="0"/>
              <a:t>Traditional machine learning and image processing techniques have limits on what kind of spatial information they can analyze</a:t>
            </a:r>
          </a:p>
          <a:p>
            <a:pPr lvl="1"/>
            <a:r>
              <a:rPr lang="en-US" dirty="0" smtClean="0"/>
              <a:t>Spatial statistics</a:t>
            </a:r>
          </a:p>
          <a:p>
            <a:pPr lvl="1"/>
            <a:r>
              <a:rPr lang="en-US" dirty="0" smtClean="0"/>
              <a:t>Hand-crafted object/feature detection</a:t>
            </a:r>
          </a:p>
          <a:p>
            <a:r>
              <a:rPr lang="en-US" dirty="0" smtClean="0"/>
              <a:t> Deep learning models can learn about spatial information from raw, gridded data</a:t>
            </a:r>
          </a:p>
          <a:p>
            <a:r>
              <a:rPr lang="en-US" b="1" dirty="0" smtClean="0"/>
              <a:t>Goal</a:t>
            </a:r>
            <a:r>
              <a:rPr lang="en-US" dirty="0" smtClean="0"/>
              <a:t>: Investigate how deep learning can be used to encode storm information and make severe weather predictions</a:t>
            </a:r>
            <a:endParaRPr lang="en-US" dirty="0"/>
          </a:p>
        </p:txBody>
      </p:sp>
      <p:sp>
        <p:nvSpPr>
          <p:cNvPr id="4" name="Slide Number Placeholder 3"/>
          <p:cNvSpPr>
            <a:spLocks noGrp="1"/>
          </p:cNvSpPr>
          <p:nvPr>
            <p:ph type="sldNum" sz="quarter" idx="12"/>
          </p:nvPr>
        </p:nvSpPr>
        <p:spPr/>
        <p:txBody>
          <a:bodyPr/>
          <a:lstStyle/>
          <a:p>
            <a:fld id="{20F19DCB-071F-6C48-A3B3-B6CD86C0318B}" type="slidenum">
              <a:rPr lang="en-US" smtClean="0"/>
              <a:t>3</a:t>
            </a:fld>
            <a:endParaRPr lang="en-US"/>
          </a:p>
        </p:txBody>
      </p:sp>
      <p:pic>
        <p:nvPicPr>
          <p:cNvPr id="7" name="Picture 6"/>
          <p:cNvPicPr>
            <a:picLocks noChangeAspect="1"/>
          </p:cNvPicPr>
          <p:nvPr/>
        </p:nvPicPr>
        <p:blipFill>
          <a:blip r:embed="rId2"/>
          <a:stretch>
            <a:fillRect/>
          </a:stretch>
        </p:blipFill>
        <p:spPr>
          <a:xfrm>
            <a:off x="271848" y="1588564"/>
            <a:ext cx="5257606" cy="4644218"/>
          </a:xfrm>
          <a:prstGeom prst="rect">
            <a:avLst/>
          </a:prstGeom>
        </p:spPr>
      </p:pic>
      <p:sp>
        <p:nvSpPr>
          <p:cNvPr id="8" name="TextBox 7"/>
          <p:cNvSpPr txBox="1"/>
          <p:nvPr/>
        </p:nvSpPr>
        <p:spPr>
          <a:xfrm>
            <a:off x="395415" y="6282208"/>
            <a:ext cx="5059897" cy="369332"/>
          </a:xfrm>
          <a:prstGeom prst="rect">
            <a:avLst/>
          </a:prstGeom>
          <a:noFill/>
        </p:spPr>
        <p:txBody>
          <a:bodyPr wrap="square" rtlCol="0">
            <a:spAutoFit/>
          </a:bodyPr>
          <a:lstStyle/>
          <a:p>
            <a:r>
              <a:rPr lang="en-US" dirty="0" smtClean="0"/>
              <a:t>Simulated Radar Image from </a:t>
            </a:r>
            <a:r>
              <a:rPr lang="en-US" dirty="0" err="1" smtClean="0"/>
              <a:t>ensemble.ucar.edu</a:t>
            </a:r>
            <a:endParaRPr lang="en-US" dirty="0"/>
          </a:p>
        </p:txBody>
      </p:sp>
    </p:spTree>
    <p:extLst>
      <p:ext uri="{BB962C8B-B14F-4D97-AF65-F5344CB8AC3E}">
        <p14:creationId xmlns:p14="http://schemas.microsoft.com/office/powerpoint/2010/main" val="1433174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Learning?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Definition: “A class of </a:t>
            </a:r>
            <a:r>
              <a:rPr lang="en-US" b="1" dirty="0" smtClean="0"/>
              <a:t>machine learning models</a:t>
            </a:r>
            <a:r>
              <a:rPr lang="en-US" dirty="0" smtClean="0"/>
              <a:t> that consist of </a:t>
            </a:r>
            <a:r>
              <a:rPr lang="en-US" b="1" dirty="0" smtClean="0"/>
              <a:t>neural networks</a:t>
            </a:r>
            <a:r>
              <a:rPr lang="en-US" dirty="0" smtClean="0"/>
              <a:t> with </a:t>
            </a:r>
            <a:r>
              <a:rPr lang="en-US" b="1" dirty="0" smtClean="0"/>
              <a:t>multiple specialized layers</a:t>
            </a:r>
            <a:r>
              <a:rPr lang="en-US" dirty="0" smtClean="0"/>
              <a:t>. The different layers build an</a:t>
            </a:r>
            <a:r>
              <a:rPr lang="en-US" b="1" dirty="0" smtClean="0"/>
              <a:t> abstract multiscale feature representation </a:t>
            </a:r>
            <a:r>
              <a:rPr lang="en-US" dirty="0" smtClean="0"/>
              <a:t>in the input dataset”</a:t>
            </a:r>
          </a:p>
          <a:p>
            <a:r>
              <a:rPr lang="en-US" b="1" dirty="0" smtClean="0"/>
              <a:t>Machine learning models</a:t>
            </a:r>
            <a:r>
              <a:rPr lang="en-US" dirty="0" smtClean="0"/>
              <a:t>: Statistical model that learns patterns from large datasets and uses the patterns to make predictions</a:t>
            </a:r>
          </a:p>
          <a:p>
            <a:r>
              <a:rPr lang="en-US" b="1" dirty="0" smtClean="0"/>
              <a:t>Neural network</a:t>
            </a:r>
            <a:r>
              <a:rPr lang="en-US" dirty="0" smtClean="0"/>
              <a:t>: Type of machine learning model that consists of multiple layers of </a:t>
            </a:r>
            <a:r>
              <a:rPr lang="en-US" dirty="0" err="1" smtClean="0"/>
              <a:t>perceptrons</a:t>
            </a:r>
            <a:r>
              <a:rPr lang="en-US" dirty="0" smtClean="0"/>
              <a:t> that can build nonlinear approximations of smooth functions</a:t>
            </a:r>
          </a:p>
          <a:p>
            <a:r>
              <a:rPr lang="en-US" b="1" dirty="0" smtClean="0"/>
              <a:t>Multiple specialized layers</a:t>
            </a:r>
            <a:r>
              <a:rPr lang="en-US" dirty="0" smtClean="0"/>
              <a:t>: layers that transform input data to extract spatial and temporal information</a:t>
            </a:r>
          </a:p>
          <a:p>
            <a:r>
              <a:rPr lang="en-US" b="1" dirty="0" smtClean="0"/>
              <a:t>Abstract multiscale feature representation</a:t>
            </a:r>
            <a:r>
              <a:rPr lang="en-US" dirty="0" smtClean="0"/>
              <a:t>: a way for the neural network to describe high-level concepts as a hierarchy of simpler concepts</a:t>
            </a:r>
            <a:endParaRPr lang="en-US" b="1" dirty="0" smtClean="0"/>
          </a:p>
        </p:txBody>
      </p:sp>
      <p:sp>
        <p:nvSpPr>
          <p:cNvPr id="4" name="Slide Number Placeholder 3"/>
          <p:cNvSpPr>
            <a:spLocks noGrp="1"/>
          </p:cNvSpPr>
          <p:nvPr>
            <p:ph type="sldNum" sz="quarter" idx="12"/>
          </p:nvPr>
        </p:nvSpPr>
        <p:spPr/>
        <p:txBody>
          <a:bodyPr/>
          <a:lstStyle/>
          <a:p>
            <a:fld id="{20F19DCB-071F-6C48-A3B3-B6CD86C0318B}" type="slidenum">
              <a:rPr lang="en-US" smtClean="0"/>
              <a:t>4</a:t>
            </a:fld>
            <a:endParaRPr lang="en-US"/>
          </a:p>
        </p:txBody>
      </p:sp>
    </p:spTree>
    <p:extLst>
      <p:ext uri="{BB962C8B-B14F-4D97-AF65-F5344CB8AC3E}">
        <p14:creationId xmlns:p14="http://schemas.microsoft.com/office/powerpoint/2010/main" val="1136894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Neural Networks</a:t>
            </a:r>
            <a:endParaRPr lang="en-US" dirty="0"/>
          </a:p>
        </p:txBody>
      </p:sp>
      <p:pic>
        <p:nvPicPr>
          <p:cNvPr id="3" name="Picture 2"/>
          <p:cNvPicPr>
            <a:picLocks noChangeAspect="1"/>
          </p:cNvPicPr>
          <p:nvPr/>
        </p:nvPicPr>
        <p:blipFill>
          <a:blip r:embed="rId2"/>
          <a:stretch>
            <a:fillRect/>
          </a:stretch>
        </p:blipFill>
        <p:spPr>
          <a:xfrm>
            <a:off x="6399240" y="1677656"/>
            <a:ext cx="4735841" cy="1681266"/>
          </a:xfrm>
          <a:prstGeom prst="rect">
            <a:avLst/>
          </a:prstGeom>
        </p:spPr>
      </p:pic>
      <p:sp>
        <p:nvSpPr>
          <p:cNvPr id="4" name="TextBox 3"/>
          <p:cNvSpPr txBox="1"/>
          <p:nvPr/>
        </p:nvSpPr>
        <p:spPr>
          <a:xfrm>
            <a:off x="838200" y="3719384"/>
            <a:ext cx="1719649" cy="369332"/>
          </a:xfrm>
          <a:prstGeom prst="rect">
            <a:avLst/>
          </a:prstGeom>
          <a:noFill/>
        </p:spPr>
        <p:txBody>
          <a:bodyPr wrap="square" rtlCol="0">
            <a:spAutoFit/>
          </a:bodyPr>
          <a:lstStyle/>
          <a:p>
            <a:pPr algn="ctr"/>
            <a:r>
              <a:rPr lang="en-US" b="1" dirty="0" smtClean="0"/>
              <a:t>Convolution</a:t>
            </a:r>
            <a:endParaRPr lang="en-US" b="1" dirty="0"/>
          </a:p>
        </p:txBody>
      </p:sp>
      <p:sp>
        <p:nvSpPr>
          <p:cNvPr id="5" name="TextBox 4"/>
          <p:cNvSpPr txBox="1"/>
          <p:nvPr/>
        </p:nvSpPr>
        <p:spPr>
          <a:xfrm>
            <a:off x="3419023" y="3719384"/>
            <a:ext cx="2260079" cy="369332"/>
          </a:xfrm>
          <a:prstGeom prst="rect">
            <a:avLst/>
          </a:prstGeom>
          <a:noFill/>
        </p:spPr>
        <p:txBody>
          <a:bodyPr wrap="square" rtlCol="0">
            <a:spAutoFit/>
          </a:bodyPr>
          <a:lstStyle/>
          <a:p>
            <a:pPr algn="ctr"/>
            <a:r>
              <a:rPr lang="en-US" b="1" smtClean="0"/>
              <a:t>Batch Normalization</a:t>
            </a:r>
            <a:endParaRPr lang="en-US" b="1" dirty="0"/>
          </a:p>
        </p:txBody>
      </p:sp>
      <p:sp>
        <p:nvSpPr>
          <p:cNvPr id="6" name="TextBox 5"/>
          <p:cNvSpPr txBox="1"/>
          <p:nvPr/>
        </p:nvSpPr>
        <p:spPr>
          <a:xfrm>
            <a:off x="6399240" y="3634752"/>
            <a:ext cx="1719649" cy="369332"/>
          </a:xfrm>
          <a:prstGeom prst="rect">
            <a:avLst/>
          </a:prstGeom>
          <a:noFill/>
        </p:spPr>
        <p:txBody>
          <a:bodyPr wrap="square" rtlCol="0">
            <a:spAutoFit/>
          </a:bodyPr>
          <a:lstStyle/>
          <a:p>
            <a:pPr algn="ctr"/>
            <a:r>
              <a:rPr lang="en-US" b="1" dirty="0" smtClean="0"/>
              <a:t>Activation</a:t>
            </a:r>
            <a:endParaRPr lang="en-US" b="1" dirty="0"/>
          </a:p>
        </p:txBody>
      </p:sp>
      <p:sp>
        <p:nvSpPr>
          <p:cNvPr id="7" name="TextBox 6"/>
          <p:cNvSpPr txBox="1"/>
          <p:nvPr/>
        </p:nvSpPr>
        <p:spPr>
          <a:xfrm>
            <a:off x="9122375" y="3719384"/>
            <a:ext cx="1719649" cy="369332"/>
          </a:xfrm>
          <a:prstGeom prst="rect">
            <a:avLst/>
          </a:prstGeom>
          <a:noFill/>
        </p:spPr>
        <p:txBody>
          <a:bodyPr wrap="square" rtlCol="0">
            <a:spAutoFit/>
          </a:bodyPr>
          <a:lstStyle/>
          <a:p>
            <a:pPr algn="ctr"/>
            <a:r>
              <a:rPr lang="en-US" b="1" dirty="0" smtClean="0"/>
              <a:t>Max Pooling</a:t>
            </a:r>
            <a:endParaRPr lang="en-US" b="1" dirty="0"/>
          </a:p>
        </p:txBody>
      </p:sp>
      <p:sp>
        <p:nvSpPr>
          <p:cNvPr id="8" name="Slide Number Placeholder 7"/>
          <p:cNvSpPr>
            <a:spLocks noGrp="1"/>
          </p:cNvSpPr>
          <p:nvPr>
            <p:ph type="sldNum" sz="quarter" idx="12"/>
          </p:nvPr>
        </p:nvSpPr>
        <p:spPr/>
        <p:txBody>
          <a:bodyPr/>
          <a:lstStyle/>
          <a:p>
            <a:fld id="{E5A1A28D-7FE2-8248-A6B4-929F84135DD1}" type="slidenum">
              <a:rPr lang="en-US" smtClean="0"/>
              <a:t>5</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38" y="4088716"/>
            <a:ext cx="1912374" cy="1912374"/>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8290" t="30242" r="53920" b="49970"/>
          <a:stretch/>
        </p:blipFill>
        <p:spPr>
          <a:xfrm>
            <a:off x="741839" y="4088717"/>
            <a:ext cx="439316" cy="442450"/>
          </a:xfrm>
          <a:prstGeom prst="rect">
            <a:avLst/>
          </a:prstGeom>
          <a:ln>
            <a:solidFill>
              <a:schemeClr val="tx1"/>
            </a:solidFill>
          </a:ln>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6903" t="29217" r="50826" b="50049"/>
          <a:stretch/>
        </p:blipFill>
        <p:spPr>
          <a:xfrm>
            <a:off x="6308124" y="4004084"/>
            <a:ext cx="2019931" cy="1912374"/>
          </a:xfrm>
          <a:prstGeom prst="rect">
            <a:avLst/>
          </a:prstGeom>
        </p:spPr>
      </p:pic>
      <p:sp>
        <p:nvSpPr>
          <p:cNvPr id="13" name="TextBox 12"/>
          <p:cNvSpPr txBox="1"/>
          <p:nvPr/>
        </p:nvSpPr>
        <p:spPr>
          <a:xfrm>
            <a:off x="3573162" y="4326194"/>
            <a:ext cx="2056929" cy="1477328"/>
          </a:xfrm>
          <a:prstGeom prst="rect">
            <a:avLst/>
          </a:prstGeom>
          <a:noFill/>
        </p:spPr>
        <p:txBody>
          <a:bodyPr wrap="square" rtlCol="0">
            <a:spAutoFit/>
          </a:bodyPr>
          <a:lstStyle/>
          <a:p>
            <a:r>
              <a:rPr lang="en-US" dirty="0" smtClean="0"/>
              <a:t>Subtract mean and divide by standard deviation that are updated with each training batch</a:t>
            </a:r>
            <a:endParaRPr lang="en-US" dirty="0"/>
          </a:p>
        </p:txBody>
      </p:sp>
      <p:sp>
        <p:nvSpPr>
          <p:cNvPr id="14" name="TextBox 13"/>
          <p:cNvSpPr txBox="1"/>
          <p:nvPr/>
        </p:nvSpPr>
        <p:spPr>
          <a:xfrm>
            <a:off x="509451" y="6001090"/>
            <a:ext cx="2299063" cy="646331"/>
          </a:xfrm>
          <a:prstGeom prst="rect">
            <a:avLst/>
          </a:prstGeom>
          <a:noFill/>
        </p:spPr>
        <p:txBody>
          <a:bodyPr wrap="square" rtlCol="0">
            <a:spAutoFit/>
          </a:bodyPr>
          <a:lstStyle/>
          <a:p>
            <a:r>
              <a:rPr lang="en-US" dirty="0" smtClean="0"/>
              <a:t>Dot product of filter with local area of pixel</a:t>
            </a:r>
            <a:endParaRPr lang="en-US" dirty="0"/>
          </a:p>
        </p:txBody>
      </p:sp>
      <p:sp>
        <p:nvSpPr>
          <p:cNvPr id="15" name="TextBox 14"/>
          <p:cNvSpPr txBox="1"/>
          <p:nvPr/>
        </p:nvSpPr>
        <p:spPr>
          <a:xfrm>
            <a:off x="6168557" y="5962624"/>
            <a:ext cx="2299063" cy="923330"/>
          </a:xfrm>
          <a:prstGeom prst="rect">
            <a:avLst/>
          </a:prstGeom>
          <a:noFill/>
        </p:spPr>
        <p:txBody>
          <a:bodyPr wrap="square" rtlCol="0">
            <a:spAutoFit/>
          </a:bodyPr>
          <a:lstStyle/>
          <a:p>
            <a:r>
              <a:rPr lang="en-US" dirty="0" smtClean="0"/>
              <a:t>Nonlinear transform:</a:t>
            </a:r>
          </a:p>
          <a:p>
            <a:r>
              <a:rPr lang="en-US" dirty="0" smtClean="0"/>
              <a:t>Rectified Linear Unit (</a:t>
            </a:r>
            <a:r>
              <a:rPr lang="en-US" dirty="0" err="1" smtClean="0"/>
              <a:t>ReLU</a:t>
            </a:r>
            <a:r>
              <a:rPr lang="en-US" dirty="0" smtClean="0"/>
              <a:t>): max(0, x)</a:t>
            </a:r>
            <a:endParaRPr lang="en-US" dirty="0"/>
          </a:p>
        </p:txBody>
      </p:sp>
      <p:sp>
        <p:nvSpPr>
          <p:cNvPr id="16" name="TextBox 15"/>
          <p:cNvSpPr txBox="1"/>
          <p:nvPr/>
        </p:nvSpPr>
        <p:spPr>
          <a:xfrm>
            <a:off x="9006088" y="4326194"/>
            <a:ext cx="2299063" cy="1754326"/>
          </a:xfrm>
          <a:prstGeom prst="rect">
            <a:avLst/>
          </a:prstGeom>
          <a:noFill/>
        </p:spPr>
        <p:txBody>
          <a:bodyPr wrap="square" rtlCol="0">
            <a:spAutoFit/>
          </a:bodyPr>
          <a:lstStyle/>
          <a:p>
            <a:r>
              <a:rPr lang="en-US" dirty="0" smtClean="0"/>
              <a:t>Calculate maximum in each 4x4 box to reduce dimensions of image. Can be replaced with </a:t>
            </a:r>
            <a:r>
              <a:rPr lang="en-US" dirty="0" err="1" smtClean="0"/>
              <a:t>strided</a:t>
            </a:r>
            <a:r>
              <a:rPr lang="en-US" dirty="0" smtClean="0"/>
              <a:t> convolutions.</a:t>
            </a:r>
            <a:endParaRPr lang="en-US" dirty="0"/>
          </a:p>
        </p:txBody>
      </p:sp>
      <p:sp>
        <p:nvSpPr>
          <p:cNvPr id="17" name="TextBox 16"/>
          <p:cNvSpPr txBox="1"/>
          <p:nvPr/>
        </p:nvSpPr>
        <p:spPr>
          <a:xfrm>
            <a:off x="741838" y="1507095"/>
            <a:ext cx="5426719" cy="1754326"/>
          </a:xfrm>
          <a:prstGeom prst="rect">
            <a:avLst/>
          </a:prstGeom>
          <a:noFill/>
        </p:spPr>
        <p:txBody>
          <a:bodyPr wrap="square" rtlCol="0">
            <a:spAutoFit/>
          </a:bodyPr>
          <a:lstStyle/>
          <a:p>
            <a:pPr marL="285750" indent="-285750">
              <a:buFont typeface="Arial" charset="0"/>
              <a:buChar char="•"/>
            </a:pPr>
            <a:r>
              <a:rPr lang="en-US" dirty="0" smtClean="0"/>
              <a:t>Traditional neural networks are composed of “fully connected” layers</a:t>
            </a:r>
          </a:p>
          <a:p>
            <a:pPr marL="285750" indent="-285750">
              <a:buFont typeface="Arial" charset="0"/>
              <a:buChar char="•"/>
            </a:pPr>
            <a:r>
              <a:rPr lang="en-US" dirty="0" smtClean="0"/>
              <a:t>Convolutional neural networks use specialized layers that perform localized transforms to the data as it passes through the network</a:t>
            </a:r>
          </a:p>
          <a:p>
            <a:pPr marL="285750" indent="-285750">
              <a:buFont typeface="Arial" charset="0"/>
              <a:buChar char="•"/>
            </a:pPr>
            <a:r>
              <a:rPr lang="en-US" dirty="0" smtClean="0"/>
              <a:t>Image data is transformed from </a:t>
            </a:r>
            <a:endParaRPr lang="en-US" dirty="0"/>
          </a:p>
        </p:txBody>
      </p:sp>
      <p:sp>
        <p:nvSpPr>
          <p:cNvPr id="20" name="Right Arrow 19"/>
          <p:cNvSpPr/>
          <p:nvPr/>
        </p:nvSpPr>
        <p:spPr>
          <a:xfrm>
            <a:off x="2963917" y="4871545"/>
            <a:ext cx="455106" cy="646386"/>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1" name="Right Arrow 20"/>
          <p:cNvSpPr/>
          <p:nvPr/>
        </p:nvSpPr>
        <p:spPr>
          <a:xfrm>
            <a:off x="5665661" y="4871545"/>
            <a:ext cx="455106" cy="646386"/>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2" name="Right Arrow 21"/>
          <p:cNvSpPr/>
          <p:nvPr/>
        </p:nvSpPr>
        <p:spPr>
          <a:xfrm>
            <a:off x="8509301" y="4871545"/>
            <a:ext cx="455106" cy="646386"/>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810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path" presetSubtype="0" accel="50000" decel="50000" fill="hold" nodeType="clickEffect">
                                  <p:stCondLst>
                                    <p:cond delay="0"/>
                                  </p:stCondLst>
                                  <p:childTnLst>
                                    <p:animMotion origin="layout" path="M 0.05 -2.22222E-6 C 0.09453 -2.22222E-6 0.13099 0.01389 0.13099 0.03102 C 0.13099 0.04908 0.09453 0.06297 0.05 0.06297 C 0.00533 0.06297 -0.03099 0.07709 -0.03099 0.09398 C -0.03099 0.11111 0.00533 0.125 0.05 0.125 C 0.09453 0.125 0.13099 0.13889 0.13099 0.15602 C 0.13099 0.17292 0.09453 0.18704 0.05 0.18704 C 0.00533 0.18704 -0.03099 0.20093 -0.03099 0.21898 C -0.03099 0.23611 0.00533 0.25 0.05 0.25 C 0.09453 0.25 0.13099 0.23611 0.13099 0.21898 C 0.13099 0.20093 0.09453 0.18704 0.05 0.18704 C 0.00533 0.18704 -0.03099 0.17292 -0.03099 0.15602 C -0.03099 0.13889 0.00533 0.125 0.05 0.125 C 0.09453 0.125 0.13099 0.11111 0.13099 0.09398 C 0.13099 0.07709 0.09453 0.06297 0.05 0.06297 C 0.00533 0.06297 -0.03099 0.04908 -0.03099 0.03102 C -0.03099 0.01389 0.00533 -2.22222E-6 0.05 -2.22222E-6 Z " pathEditMode="relative" rAng="0" ptsTypes="AAAAAAAAAAAAAAAAA">
                                      <p:cBhvr>
                                        <p:cTn id="6" dur="2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Deep Learning</a:t>
            </a:r>
            <a:endParaRPr lang="en-US" dirty="0"/>
          </a:p>
        </p:txBody>
      </p:sp>
      <p:sp>
        <p:nvSpPr>
          <p:cNvPr id="3" name="Content Placeholder 2"/>
          <p:cNvSpPr>
            <a:spLocks noGrp="1"/>
          </p:cNvSpPr>
          <p:nvPr>
            <p:ph idx="1"/>
          </p:nvPr>
        </p:nvSpPr>
        <p:spPr>
          <a:xfrm>
            <a:off x="1118538" y="4340825"/>
            <a:ext cx="8884509" cy="2380650"/>
          </a:xfrm>
        </p:spPr>
        <p:txBody>
          <a:bodyPr numCol="2">
            <a:normAutofit fontScale="40000" lnSpcReduction="20000"/>
          </a:bodyPr>
          <a:lstStyle/>
          <a:p>
            <a:r>
              <a:rPr lang="en-US" sz="5100" dirty="0" err="1" smtClean="0"/>
              <a:t>Autoencoders</a:t>
            </a:r>
            <a:endParaRPr lang="en-US" sz="5100" dirty="0" smtClean="0"/>
          </a:p>
          <a:p>
            <a:pPr lvl="1"/>
            <a:r>
              <a:rPr lang="en-US" sz="5100" dirty="0" smtClean="0"/>
              <a:t>Neural network that reconstructs input values after sending them through a low-dimensional hidden layer</a:t>
            </a:r>
          </a:p>
          <a:p>
            <a:pPr lvl="1"/>
            <a:r>
              <a:rPr lang="en-US" sz="5100" dirty="0" smtClean="0"/>
              <a:t>Low-dimensional layer a latent vector that can be used for dimensionality reduction, i.e. non-linear PCA</a:t>
            </a:r>
          </a:p>
          <a:p>
            <a:r>
              <a:rPr lang="en-US" sz="5100" dirty="0" err="1" smtClean="0"/>
              <a:t>Autoencoder</a:t>
            </a:r>
            <a:r>
              <a:rPr lang="en-US" sz="5100" dirty="0" smtClean="0"/>
              <a:t> Challenges</a:t>
            </a:r>
          </a:p>
          <a:p>
            <a:pPr lvl="1"/>
            <a:r>
              <a:rPr lang="en-US" sz="5100" dirty="0" smtClean="0"/>
              <a:t>Latent vector will not learn useful representations without regularization</a:t>
            </a:r>
          </a:p>
          <a:p>
            <a:pPr lvl="1"/>
            <a:r>
              <a:rPr lang="en-US" sz="5100" dirty="0" err="1" smtClean="0"/>
              <a:t>Autoencoders</a:t>
            </a:r>
            <a:r>
              <a:rPr lang="en-US" sz="5100" dirty="0" smtClean="0"/>
              <a:t> minimizing pixel-wise reconstruction error tend to create blurry images</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20F19DCB-071F-6C48-A3B3-B6CD86C0318B}" type="slidenum">
              <a:rPr lang="en-US" smtClean="0"/>
              <a:t>6</a:t>
            </a:fld>
            <a:endParaRPr lang="en-US"/>
          </a:p>
        </p:txBody>
      </p:sp>
      <p:pic>
        <p:nvPicPr>
          <p:cNvPr id="5" name="Picture 4"/>
          <p:cNvPicPr>
            <a:picLocks noChangeAspect="1"/>
          </p:cNvPicPr>
          <p:nvPr/>
        </p:nvPicPr>
        <p:blipFill>
          <a:blip r:embed="rId2"/>
          <a:stretch>
            <a:fillRect/>
          </a:stretch>
        </p:blipFill>
        <p:spPr>
          <a:xfrm>
            <a:off x="1279176" y="1557657"/>
            <a:ext cx="8372264" cy="2631283"/>
          </a:xfrm>
          <a:prstGeom prst="rect">
            <a:avLst/>
          </a:prstGeom>
        </p:spPr>
      </p:pic>
      <p:sp>
        <p:nvSpPr>
          <p:cNvPr id="6" name="TextBox 5"/>
          <p:cNvSpPr txBox="1"/>
          <p:nvPr/>
        </p:nvSpPr>
        <p:spPr>
          <a:xfrm>
            <a:off x="5431859" y="6413698"/>
            <a:ext cx="9088395" cy="307777"/>
          </a:xfrm>
          <a:prstGeom prst="rect">
            <a:avLst/>
          </a:prstGeom>
          <a:noFill/>
        </p:spPr>
        <p:txBody>
          <a:bodyPr wrap="square" rtlCol="0">
            <a:spAutoFit/>
          </a:bodyPr>
          <a:lstStyle/>
          <a:p>
            <a:r>
              <a:rPr lang="en-US" sz="1400" dirty="0" smtClean="0"/>
              <a:t>Image from https://</a:t>
            </a:r>
            <a:r>
              <a:rPr lang="en-US" sz="1400" dirty="0" err="1" smtClean="0"/>
              <a:t>blog.keras.io</a:t>
            </a:r>
            <a:r>
              <a:rPr lang="en-US" sz="1400" dirty="0" smtClean="0"/>
              <a:t>/building-</a:t>
            </a:r>
            <a:r>
              <a:rPr lang="en-US" sz="1400" dirty="0" err="1" smtClean="0"/>
              <a:t>autoencoders</a:t>
            </a:r>
            <a:r>
              <a:rPr lang="en-US" sz="1400" dirty="0" smtClean="0"/>
              <a:t>-in-</a:t>
            </a:r>
            <a:r>
              <a:rPr lang="en-US" sz="1400" dirty="0" err="1" smtClean="0"/>
              <a:t>keras.html</a:t>
            </a:r>
            <a:endParaRPr lang="en-US" sz="1400" dirty="0"/>
          </a:p>
        </p:txBody>
      </p:sp>
    </p:spTree>
    <p:extLst>
      <p:ext uri="{BB962C8B-B14F-4D97-AF65-F5344CB8AC3E}">
        <p14:creationId xmlns:p14="http://schemas.microsoft.com/office/powerpoint/2010/main" val="2077379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Adversarial Networks</a:t>
            </a:r>
            <a:endParaRPr lang="en-US" dirty="0"/>
          </a:p>
        </p:txBody>
      </p:sp>
      <p:sp>
        <p:nvSpPr>
          <p:cNvPr id="3" name="Slide Number Placeholder 2"/>
          <p:cNvSpPr>
            <a:spLocks noGrp="1"/>
          </p:cNvSpPr>
          <p:nvPr>
            <p:ph type="sldNum" sz="quarter" idx="12"/>
          </p:nvPr>
        </p:nvSpPr>
        <p:spPr/>
        <p:txBody>
          <a:bodyPr/>
          <a:lstStyle/>
          <a:p>
            <a:fld id="{55903CA7-098D-304E-8D30-D9ACFDE47087}" type="slidenum">
              <a:rPr lang="en-US" smtClean="0"/>
              <a:t>7</a:t>
            </a:fld>
            <a:endParaRPr lang="en-US"/>
          </a:p>
        </p:txBody>
      </p:sp>
      <p:sp>
        <p:nvSpPr>
          <p:cNvPr id="5" name="TextBox 4"/>
          <p:cNvSpPr txBox="1"/>
          <p:nvPr/>
        </p:nvSpPr>
        <p:spPr>
          <a:xfrm>
            <a:off x="2201918" y="1339044"/>
            <a:ext cx="7788165" cy="923330"/>
          </a:xfrm>
          <a:prstGeom prst="rect">
            <a:avLst/>
          </a:prstGeom>
          <a:noFill/>
        </p:spPr>
        <p:txBody>
          <a:bodyPr wrap="square" rtlCol="0">
            <a:spAutoFit/>
          </a:bodyPr>
          <a:lstStyle/>
          <a:p>
            <a:pPr algn="ctr"/>
            <a:r>
              <a:rPr lang="en-US" dirty="0" smtClean="0"/>
              <a:t>Unsupervised method of learning complex feature representations from data</a:t>
            </a:r>
          </a:p>
          <a:p>
            <a:pPr algn="ctr"/>
            <a:r>
              <a:rPr lang="en-US" dirty="0" smtClean="0"/>
              <a:t>Originally proposed by </a:t>
            </a:r>
            <a:r>
              <a:rPr lang="en-US" dirty="0" err="1" smtClean="0"/>
              <a:t>Goodfellow</a:t>
            </a:r>
            <a:r>
              <a:rPr lang="en-US" dirty="0" smtClean="0"/>
              <a:t> et al. (2014)</a:t>
            </a:r>
          </a:p>
          <a:p>
            <a:pPr algn="ctr"/>
            <a:r>
              <a:rPr lang="en-US" dirty="0" smtClean="0"/>
              <a:t>Requires 2 neural networks</a:t>
            </a:r>
            <a:endParaRPr lang="en-US" dirty="0"/>
          </a:p>
        </p:txBody>
      </p:sp>
      <p:grpSp>
        <p:nvGrpSpPr>
          <p:cNvPr id="11" name="Group 10"/>
          <p:cNvGrpSpPr/>
          <p:nvPr/>
        </p:nvGrpSpPr>
        <p:grpSpPr>
          <a:xfrm>
            <a:off x="7137010" y="2169185"/>
            <a:ext cx="4700312" cy="2956766"/>
            <a:chOff x="336771" y="2169185"/>
            <a:chExt cx="4700312" cy="2956766"/>
          </a:xfrm>
        </p:grpSpPr>
        <p:sp>
          <p:nvSpPr>
            <p:cNvPr id="8" name="TextBox 7"/>
            <p:cNvSpPr txBox="1"/>
            <p:nvPr/>
          </p:nvSpPr>
          <p:spPr>
            <a:xfrm>
              <a:off x="336771" y="2169185"/>
              <a:ext cx="4700312" cy="646331"/>
            </a:xfrm>
            <a:prstGeom prst="rect">
              <a:avLst/>
            </a:prstGeom>
            <a:noFill/>
          </p:spPr>
          <p:txBody>
            <a:bodyPr wrap="square" rtlCol="0">
              <a:spAutoFit/>
            </a:bodyPr>
            <a:lstStyle/>
            <a:p>
              <a:r>
                <a:rPr lang="en-US" b="1" dirty="0" smtClean="0"/>
                <a:t>Critic: </a:t>
              </a:r>
              <a:r>
                <a:rPr lang="en-US" dirty="0" smtClean="0"/>
                <a:t>determines which samples are from the training set and which are synthetic</a:t>
              </a:r>
              <a:endParaRPr lang="en-US" dirty="0"/>
            </a:p>
          </p:txBody>
        </p:sp>
        <p:pic>
          <p:nvPicPr>
            <p:cNvPr id="9" name="Picture 8"/>
            <p:cNvPicPr>
              <a:picLocks noChangeAspect="1"/>
            </p:cNvPicPr>
            <p:nvPr/>
          </p:nvPicPr>
          <p:blipFill>
            <a:blip r:embed="rId2"/>
            <a:stretch>
              <a:fillRect/>
            </a:stretch>
          </p:blipFill>
          <p:spPr>
            <a:xfrm>
              <a:off x="336771" y="2815516"/>
              <a:ext cx="4700312" cy="2310435"/>
            </a:xfrm>
            <a:prstGeom prst="rect">
              <a:avLst/>
            </a:prstGeom>
          </p:spPr>
        </p:pic>
      </p:grpSp>
      <p:grpSp>
        <p:nvGrpSpPr>
          <p:cNvPr id="12" name="Group 11"/>
          <p:cNvGrpSpPr/>
          <p:nvPr/>
        </p:nvGrpSpPr>
        <p:grpSpPr>
          <a:xfrm>
            <a:off x="679512" y="2169185"/>
            <a:ext cx="4262796" cy="2977716"/>
            <a:chOff x="7122554" y="2201020"/>
            <a:chExt cx="4262796" cy="2977716"/>
          </a:xfrm>
        </p:grpSpPr>
        <p:pic>
          <p:nvPicPr>
            <p:cNvPr id="6" name="Picture 5"/>
            <p:cNvPicPr>
              <a:picLocks noChangeAspect="1"/>
            </p:cNvPicPr>
            <p:nvPr/>
          </p:nvPicPr>
          <p:blipFill>
            <a:blip r:embed="rId3"/>
            <a:stretch>
              <a:fillRect/>
            </a:stretch>
          </p:blipFill>
          <p:spPr>
            <a:xfrm>
              <a:off x="7122555" y="2868301"/>
              <a:ext cx="4262795" cy="2310435"/>
            </a:xfrm>
            <a:prstGeom prst="rect">
              <a:avLst/>
            </a:prstGeom>
          </p:spPr>
        </p:pic>
        <p:sp>
          <p:nvSpPr>
            <p:cNvPr id="10" name="TextBox 9"/>
            <p:cNvSpPr txBox="1"/>
            <p:nvPr/>
          </p:nvSpPr>
          <p:spPr>
            <a:xfrm>
              <a:off x="7122554" y="2201020"/>
              <a:ext cx="4262795" cy="646331"/>
            </a:xfrm>
            <a:prstGeom prst="rect">
              <a:avLst/>
            </a:prstGeom>
            <a:noFill/>
          </p:spPr>
          <p:txBody>
            <a:bodyPr wrap="square" rtlCol="0">
              <a:spAutoFit/>
            </a:bodyPr>
            <a:lstStyle/>
            <a:p>
              <a:r>
                <a:rPr lang="en-US" b="1" dirty="0" smtClean="0"/>
                <a:t>Generator</a:t>
              </a:r>
              <a:r>
                <a:rPr lang="en-US" dirty="0" smtClean="0"/>
                <a:t>: Creates synthetic samples similar to training data distribution</a:t>
              </a:r>
              <a:endParaRPr lang="en-US" dirty="0"/>
            </a:p>
          </p:txBody>
        </p:sp>
      </p:grpSp>
      <p:sp>
        <p:nvSpPr>
          <p:cNvPr id="13" name="TextBox 12"/>
          <p:cNvSpPr txBox="1"/>
          <p:nvPr/>
        </p:nvSpPr>
        <p:spPr>
          <a:xfrm>
            <a:off x="5100147" y="2817627"/>
            <a:ext cx="1910255" cy="2308324"/>
          </a:xfrm>
          <a:prstGeom prst="rect">
            <a:avLst/>
          </a:prstGeom>
          <a:noFill/>
        </p:spPr>
        <p:txBody>
          <a:bodyPr wrap="square" rtlCol="0">
            <a:spAutoFit/>
          </a:bodyPr>
          <a:lstStyle/>
          <a:p>
            <a:pPr algn="ctr"/>
            <a:r>
              <a:rPr lang="en-US" dirty="0" smtClean="0"/>
              <a:t>Both networks have a “battle of wits” until the critic assigns similar probabilities to real and synthetic samples</a:t>
            </a:r>
            <a:endParaRPr lang="en-US" dirty="0"/>
          </a:p>
        </p:txBody>
      </p:sp>
      <p:sp>
        <p:nvSpPr>
          <p:cNvPr id="15" name="TextBox 14"/>
          <p:cNvSpPr txBox="1"/>
          <p:nvPr/>
        </p:nvSpPr>
        <p:spPr>
          <a:xfrm>
            <a:off x="2157" y="5244147"/>
            <a:ext cx="6521229" cy="1200329"/>
          </a:xfrm>
          <a:prstGeom prst="rect">
            <a:avLst/>
          </a:prstGeom>
          <a:noFill/>
        </p:spPr>
        <p:txBody>
          <a:bodyPr wrap="square" rtlCol="0">
            <a:spAutoFit/>
          </a:bodyPr>
          <a:lstStyle/>
          <a:p>
            <a:pPr algn="ctr"/>
            <a:r>
              <a:rPr lang="en-US" b="1" dirty="0" smtClean="0"/>
              <a:t>Advantages</a:t>
            </a:r>
          </a:p>
          <a:p>
            <a:pPr marL="285750" indent="-285750">
              <a:buFont typeface="Arial" charset="0"/>
              <a:buChar char="•"/>
            </a:pPr>
            <a:r>
              <a:rPr lang="en-US" dirty="0" smtClean="0"/>
              <a:t>Unsupervised pre-training: learn features without labeled data</a:t>
            </a:r>
          </a:p>
          <a:p>
            <a:pPr marL="285750" indent="-285750">
              <a:buFont typeface="Arial" charset="0"/>
              <a:buChar char="•"/>
            </a:pPr>
            <a:r>
              <a:rPr lang="en-US" dirty="0" smtClean="0"/>
              <a:t>Dimensionality reduction: reduce image to smaller vector</a:t>
            </a:r>
          </a:p>
          <a:p>
            <a:pPr marL="285750" indent="-285750">
              <a:buFont typeface="Arial" charset="0"/>
              <a:buChar char="•"/>
            </a:pPr>
            <a:r>
              <a:rPr lang="en-US" dirty="0" smtClean="0"/>
              <a:t>Learns sharper, more detailed features</a:t>
            </a:r>
            <a:r>
              <a:rPr lang="en-US" dirty="0"/>
              <a:t> </a:t>
            </a:r>
            <a:r>
              <a:rPr lang="en-US" dirty="0" smtClean="0"/>
              <a:t>than </a:t>
            </a:r>
            <a:r>
              <a:rPr lang="en-US" dirty="0" err="1" smtClean="0"/>
              <a:t>autoencoder</a:t>
            </a:r>
            <a:r>
              <a:rPr lang="en-US" dirty="0" smtClean="0"/>
              <a:t> models</a:t>
            </a:r>
          </a:p>
        </p:txBody>
      </p:sp>
      <p:sp>
        <p:nvSpPr>
          <p:cNvPr id="14" name="TextBox 13"/>
          <p:cNvSpPr txBox="1"/>
          <p:nvPr/>
        </p:nvSpPr>
        <p:spPr>
          <a:xfrm>
            <a:off x="6437872" y="5243091"/>
            <a:ext cx="5708822" cy="1200329"/>
          </a:xfrm>
          <a:prstGeom prst="rect">
            <a:avLst/>
          </a:prstGeom>
          <a:noFill/>
        </p:spPr>
        <p:txBody>
          <a:bodyPr wrap="square" rtlCol="0">
            <a:spAutoFit/>
          </a:bodyPr>
          <a:lstStyle/>
          <a:p>
            <a:pPr algn="ctr"/>
            <a:r>
              <a:rPr lang="en-US" b="1" dirty="0" smtClean="0"/>
              <a:t>Disadvantages</a:t>
            </a:r>
          </a:p>
          <a:p>
            <a:pPr marL="285750" indent="-285750">
              <a:buFont typeface="Arial" charset="0"/>
              <a:buChar char="•"/>
            </a:pPr>
            <a:r>
              <a:rPr lang="en-US" dirty="0" smtClean="0"/>
              <a:t>Not guaranteed to converge or produce diverse samples</a:t>
            </a:r>
          </a:p>
          <a:p>
            <a:pPr marL="285750" indent="-285750">
              <a:buFont typeface="Arial" charset="0"/>
              <a:buChar char="•"/>
            </a:pPr>
            <a:r>
              <a:rPr lang="en-US" dirty="0" smtClean="0"/>
              <a:t>Best settings still area of active research</a:t>
            </a:r>
          </a:p>
          <a:p>
            <a:pPr marL="285750" indent="-285750">
              <a:buFont typeface="Arial" charset="0"/>
              <a:buChar char="•"/>
            </a:pPr>
            <a:r>
              <a:rPr lang="en-US" dirty="0" smtClean="0"/>
              <a:t>Does not include an explicit encoder network</a:t>
            </a:r>
          </a:p>
        </p:txBody>
      </p:sp>
    </p:spTree>
    <p:extLst>
      <p:ext uri="{BB962C8B-B14F-4D97-AF65-F5344CB8AC3E}">
        <p14:creationId xmlns:p14="http://schemas.microsoft.com/office/powerpoint/2010/main" val="114563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NCAR Ensemble Storm Patches</a:t>
            </a:r>
            <a:endParaRPr lang="en-US" dirty="0"/>
          </a:p>
        </p:txBody>
      </p:sp>
      <p:sp>
        <p:nvSpPr>
          <p:cNvPr id="3" name="Content Placeholder 2"/>
          <p:cNvSpPr>
            <a:spLocks noGrp="1"/>
          </p:cNvSpPr>
          <p:nvPr>
            <p:ph idx="1"/>
          </p:nvPr>
        </p:nvSpPr>
        <p:spPr>
          <a:xfrm>
            <a:off x="838200" y="1469846"/>
            <a:ext cx="4957119" cy="5062893"/>
          </a:xfrm>
        </p:spPr>
        <p:txBody>
          <a:bodyPr>
            <a:normAutofit fontScale="92500"/>
          </a:bodyPr>
          <a:lstStyle/>
          <a:p>
            <a:r>
              <a:rPr lang="en-US" dirty="0" smtClean="0"/>
              <a:t>NCAR Ensemble: Set of convection-allowing daily WRF-ARW runs by NCAR MMM</a:t>
            </a:r>
          </a:p>
          <a:p>
            <a:pPr lvl="1"/>
            <a:r>
              <a:rPr lang="en-US" dirty="0" smtClean="0"/>
              <a:t>3 km grid spacing</a:t>
            </a:r>
          </a:p>
          <a:p>
            <a:pPr lvl="1"/>
            <a:r>
              <a:rPr lang="en-US" dirty="0" smtClean="0"/>
              <a:t>10 members</a:t>
            </a:r>
          </a:p>
          <a:p>
            <a:pPr lvl="1"/>
            <a:r>
              <a:rPr lang="en-US" dirty="0" smtClean="0"/>
              <a:t>48 hour forecast window</a:t>
            </a:r>
          </a:p>
          <a:p>
            <a:pPr lvl="1"/>
            <a:r>
              <a:rPr lang="en-US" dirty="0" smtClean="0"/>
              <a:t>Run daily since April 2015</a:t>
            </a:r>
          </a:p>
          <a:p>
            <a:r>
              <a:rPr lang="en-US" dirty="0" smtClean="0"/>
              <a:t>Storm Patch: 64x64 grid point patch centered around updraft area &gt; 12 m/s</a:t>
            </a:r>
          </a:p>
          <a:p>
            <a:r>
              <a:rPr lang="en-US" dirty="0" smtClean="0"/>
              <a:t>Variables: Composite Reflectivity, 2m Temperature and </a:t>
            </a:r>
            <a:r>
              <a:rPr lang="en-US" dirty="0" err="1" smtClean="0"/>
              <a:t>Dewpoint</a:t>
            </a:r>
            <a:r>
              <a:rPr lang="en-US" dirty="0" smtClean="0"/>
              <a:t>, W-E and S-N wind components</a:t>
            </a:r>
          </a:p>
          <a:p>
            <a:endParaRPr lang="en-US" dirty="0" smtClean="0"/>
          </a:p>
          <a:p>
            <a:endParaRPr lang="en-US" dirty="0" smtClean="0"/>
          </a:p>
          <a:p>
            <a:endParaRPr lang="en-US" dirty="0" smtClean="0"/>
          </a:p>
          <a:p>
            <a:endParaRPr lang="en-US" dirty="0"/>
          </a:p>
        </p:txBody>
      </p:sp>
      <p:pic>
        <p:nvPicPr>
          <p:cNvPr id="1026" name="Picture 2" descr="https://lh3.googleusercontent.com/JAy4Ygadyc5ojJtQlTijtlaEsjdunp-4mpAWtdm95i-pKNK1-_3zMPAvxZ7u4UGX6zocdWynmZTsBkOOqV0JvyfctHblGB9Cd_CgTCiWP9fY9DPSPZIkdweBuFBR-XMOtv4z0ch85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0227" y="1469847"/>
            <a:ext cx="5404022" cy="50628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0F19DCB-071F-6C48-A3B3-B6CD86C0318B}" type="slidenum">
              <a:rPr lang="en-US" smtClean="0"/>
              <a:t>8</a:t>
            </a:fld>
            <a:endParaRPr lang="en-US"/>
          </a:p>
        </p:txBody>
      </p:sp>
    </p:spTree>
    <p:extLst>
      <p:ext uri="{BB962C8B-B14F-4D97-AF65-F5344CB8AC3E}">
        <p14:creationId xmlns:p14="http://schemas.microsoft.com/office/powerpoint/2010/main" val="11679304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15600" y="593367"/>
            <a:ext cx="11360800" cy="763600"/>
          </a:xfrm>
          <a:prstGeom prst="rect">
            <a:avLst/>
          </a:prstGeom>
        </p:spPr>
        <p:txBody>
          <a:bodyPr vert="horz" lIns="121900" tIns="121900" rIns="121900" bIns="121900" rtlCol="0" anchor="t" anchorCtr="0">
            <a:noAutofit/>
          </a:bodyPr>
          <a:lstStyle/>
          <a:p>
            <a:pPr>
              <a:spcBef>
                <a:spcPts val="0"/>
              </a:spcBef>
            </a:pPr>
            <a:r>
              <a:rPr lang="en"/>
              <a:t>GAN Loss Curves</a:t>
            </a:r>
          </a:p>
        </p:txBody>
      </p:sp>
      <p:pic>
        <p:nvPicPr>
          <p:cNvPr id="73" name="Shape 73"/>
          <p:cNvPicPr preferRelativeResize="0"/>
          <p:nvPr/>
        </p:nvPicPr>
        <p:blipFill>
          <a:blip r:embed="rId3">
            <a:alphaModFix/>
          </a:blip>
          <a:stretch>
            <a:fillRect/>
          </a:stretch>
        </p:blipFill>
        <p:spPr>
          <a:xfrm>
            <a:off x="4990100" y="347165"/>
            <a:ext cx="6426563" cy="6330067"/>
          </a:xfrm>
          <a:prstGeom prst="rect">
            <a:avLst/>
          </a:prstGeom>
          <a:noFill/>
          <a:ln>
            <a:noFill/>
          </a:ln>
        </p:spPr>
      </p:pic>
      <p:sp>
        <p:nvSpPr>
          <p:cNvPr id="74" name="Shape 74"/>
          <p:cNvSpPr txBox="1"/>
          <p:nvPr/>
        </p:nvSpPr>
        <p:spPr>
          <a:xfrm>
            <a:off x="561833" y="1584400"/>
            <a:ext cx="4000400" cy="4719600"/>
          </a:xfrm>
          <a:prstGeom prst="rect">
            <a:avLst/>
          </a:prstGeom>
          <a:noFill/>
          <a:ln>
            <a:noFill/>
          </a:ln>
        </p:spPr>
        <p:txBody>
          <a:bodyPr lIns="121900" tIns="121900" rIns="121900" bIns="121900" anchor="t" anchorCtr="0">
            <a:noAutofit/>
          </a:bodyPr>
          <a:lstStyle/>
          <a:p>
            <a:pPr marL="609585" indent="-304792">
              <a:buChar char="●"/>
            </a:pPr>
            <a:r>
              <a:rPr lang="en" sz="2400"/>
              <a:t>Configurations 0, 3, and 10 all had their gradient collapse during training</a:t>
            </a:r>
          </a:p>
          <a:p>
            <a:pPr marL="609585" indent="-304792">
              <a:buChar char="●"/>
            </a:pPr>
            <a:r>
              <a:rPr lang="en" sz="2400"/>
              <a:t>4, 5, and 11 never completed training, but there is evidence of gradient collapse with them too</a:t>
            </a:r>
          </a:p>
          <a:p>
            <a:pPr marL="609585" indent="-304792">
              <a:buChar char="●"/>
            </a:pPr>
            <a:r>
              <a:rPr lang="en" sz="2400"/>
              <a:t>Configurations that did not collapse all produced realistic samples</a:t>
            </a:r>
          </a:p>
        </p:txBody>
      </p:sp>
      <p:sp>
        <p:nvSpPr>
          <p:cNvPr id="2" name="Slide Number Placeholder 1"/>
          <p:cNvSpPr>
            <a:spLocks noGrp="1"/>
          </p:cNvSpPr>
          <p:nvPr>
            <p:ph type="sldNum" sz="quarter" idx="12"/>
          </p:nvPr>
        </p:nvSpPr>
        <p:spPr/>
        <p:txBody>
          <a:bodyPr/>
          <a:lstStyle/>
          <a:p>
            <a:fld id="{20F19DCB-071F-6C48-A3B3-B6CD86C0318B}" type="slidenum">
              <a:rPr lang="en-US" smtClean="0"/>
              <a:t>9</a:t>
            </a:fld>
            <a:endParaRPr lang="en-US"/>
          </a:p>
        </p:txBody>
      </p:sp>
    </p:spTree>
    <p:extLst>
      <p:ext uri="{BB962C8B-B14F-4D97-AF65-F5344CB8AC3E}">
        <p14:creationId xmlns:p14="http://schemas.microsoft.com/office/powerpoint/2010/main" val="1346254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4539</TotalTime>
  <Words>1042</Words>
  <Application>Microsoft Macintosh PowerPoint</Application>
  <PresentationFormat>Widescreen</PresentationFormat>
  <Paragraphs>134</Paragraphs>
  <Slides>14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Calibri Light</vt:lpstr>
      <vt:lpstr>Arial</vt:lpstr>
      <vt:lpstr>Office Theme</vt:lpstr>
      <vt:lpstr>Learning High-Level Representations of Spatial Atmospheric Data with Generative Adversarial Networks</vt:lpstr>
      <vt:lpstr>Personal Background</vt:lpstr>
      <vt:lpstr>Motivation</vt:lpstr>
      <vt:lpstr>What is Deep Learning?</vt:lpstr>
      <vt:lpstr>Convolutional Neural Networks</vt:lpstr>
      <vt:lpstr>Unsupervised Deep Learning</vt:lpstr>
      <vt:lpstr>Generative Adversarial Networks</vt:lpstr>
      <vt:lpstr>Data: NCAR Ensemble Storm Patches</vt:lpstr>
      <vt:lpstr>GAN Loss Curves</vt:lpstr>
      <vt:lpstr>Synthetic GAN Samples (Successful Network)</vt:lpstr>
      <vt:lpstr>Synthetic GAN Samples (Failure Network)</vt:lpstr>
      <vt:lpstr>GAN Encoder Training Methods</vt:lpstr>
      <vt:lpstr>GAN  Challenges</vt:lpstr>
      <vt:lpstr>Summary</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High-Level Representations of Spatial Atmospheric Data with Generative Adversarial Networks</dc:title>
  <dc:creator>David John Gagne</dc:creator>
  <cp:lastModifiedBy>David John Gagne</cp:lastModifiedBy>
  <cp:revision>33</cp:revision>
  <dcterms:created xsi:type="dcterms:W3CDTF">2017-05-28T22:17:32Z</dcterms:created>
  <dcterms:modified xsi:type="dcterms:W3CDTF">2017-06-01T02:13:35Z</dcterms:modified>
</cp:coreProperties>
</file>